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40" r:id="rId2"/>
    <p:sldMasterId id="2147483738" r:id="rId3"/>
  </p:sldMasterIdLst>
  <p:notesMasterIdLst>
    <p:notesMasterId r:id="rId99"/>
  </p:notesMasterIdLst>
  <p:handoutMasterIdLst>
    <p:handoutMasterId r:id="rId100"/>
  </p:handoutMasterIdLst>
  <p:sldIdLst>
    <p:sldId id="324" r:id="rId4"/>
    <p:sldId id="1167" r:id="rId5"/>
    <p:sldId id="1168" r:id="rId6"/>
    <p:sldId id="1169" r:id="rId7"/>
    <p:sldId id="1170" r:id="rId8"/>
    <p:sldId id="1172" r:id="rId9"/>
    <p:sldId id="1173" r:id="rId10"/>
    <p:sldId id="1174" r:id="rId11"/>
    <p:sldId id="1175" r:id="rId12"/>
    <p:sldId id="1176" r:id="rId13"/>
    <p:sldId id="1177" r:id="rId14"/>
    <p:sldId id="1179" r:id="rId15"/>
    <p:sldId id="1180" r:id="rId16"/>
    <p:sldId id="1182" r:id="rId17"/>
    <p:sldId id="1181" r:id="rId18"/>
    <p:sldId id="1183" r:id="rId19"/>
    <p:sldId id="1184" r:id="rId20"/>
    <p:sldId id="1185" r:id="rId21"/>
    <p:sldId id="1186" r:id="rId22"/>
    <p:sldId id="1187" r:id="rId23"/>
    <p:sldId id="1188" r:id="rId24"/>
    <p:sldId id="1189" r:id="rId25"/>
    <p:sldId id="1190" r:id="rId26"/>
    <p:sldId id="1191" r:id="rId27"/>
    <p:sldId id="1192" r:id="rId28"/>
    <p:sldId id="1194" r:id="rId29"/>
    <p:sldId id="1193" r:id="rId30"/>
    <p:sldId id="1195" r:id="rId31"/>
    <p:sldId id="1196" r:id="rId32"/>
    <p:sldId id="1197" r:id="rId33"/>
    <p:sldId id="1198" r:id="rId34"/>
    <p:sldId id="1199" r:id="rId35"/>
    <p:sldId id="1200" r:id="rId36"/>
    <p:sldId id="291" r:id="rId37"/>
    <p:sldId id="1202" r:id="rId38"/>
    <p:sldId id="1203" r:id="rId39"/>
    <p:sldId id="1204" r:id="rId40"/>
    <p:sldId id="1205" r:id="rId41"/>
    <p:sldId id="1206" r:id="rId42"/>
    <p:sldId id="1207" r:id="rId43"/>
    <p:sldId id="1208" r:id="rId44"/>
    <p:sldId id="1209" r:id="rId45"/>
    <p:sldId id="1210" r:id="rId46"/>
    <p:sldId id="1211" r:id="rId47"/>
    <p:sldId id="1212" r:id="rId48"/>
    <p:sldId id="1213" r:id="rId49"/>
    <p:sldId id="1214" r:id="rId50"/>
    <p:sldId id="1215" r:id="rId51"/>
    <p:sldId id="1216" r:id="rId52"/>
    <p:sldId id="1217" r:id="rId53"/>
    <p:sldId id="1218" r:id="rId54"/>
    <p:sldId id="1219" r:id="rId55"/>
    <p:sldId id="1220" r:id="rId56"/>
    <p:sldId id="1221" r:id="rId57"/>
    <p:sldId id="1222" r:id="rId58"/>
    <p:sldId id="1224" r:id="rId59"/>
    <p:sldId id="1225" r:id="rId60"/>
    <p:sldId id="1226" r:id="rId61"/>
    <p:sldId id="1227" r:id="rId62"/>
    <p:sldId id="1228" r:id="rId63"/>
    <p:sldId id="1229" r:id="rId64"/>
    <p:sldId id="1230" r:id="rId65"/>
    <p:sldId id="1232" r:id="rId66"/>
    <p:sldId id="1231" r:id="rId67"/>
    <p:sldId id="1233" r:id="rId68"/>
    <p:sldId id="1234" r:id="rId69"/>
    <p:sldId id="1235" r:id="rId70"/>
    <p:sldId id="1236" r:id="rId71"/>
    <p:sldId id="1239" r:id="rId72"/>
    <p:sldId id="1237" r:id="rId73"/>
    <p:sldId id="1238" r:id="rId74"/>
    <p:sldId id="333" r:id="rId75"/>
    <p:sldId id="1262" r:id="rId76"/>
    <p:sldId id="1240" r:id="rId77"/>
    <p:sldId id="1241" r:id="rId78"/>
    <p:sldId id="1242" r:id="rId79"/>
    <p:sldId id="1243" r:id="rId80"/>
    <p:sldId id="1244" r:id="rId81"/>
    <p:sldId id="1245" r:id="rId82"/>
    <p:sldId id="1246" r:id="rId83"/>
    <p:sldId id="1247" r:id="rId84"/>
    <p:sldId id="1248" r:id="rId85"/>
    <p:sldId id="1249" r:id="rId86"/>
    <p:sldId id="1250" r:id="rId87"/>
    <p:sldId id="1251" r:id="rId88"/>
    <p:sldId id="1252" r:id="rId89"/>
    <p:sldId id="1253" r:id="rId90"/>
    <p:sldId id="1254" r:id="rId91"/>
    <p:sldId id="1255" r:id="rId92"/>
    <p:sldId id="1257" r:id="rId93"/>
    <p:sldId id="1258" r:id="rId94"/>
    <p:sldId id="1259" r:id="rId95"/>
    <p:sldId id="1260" r:id="rId96"/>
    <p:sldId id="1261" r:id="rId97"/>
    <p:sldId id="1166" r:id="rId98"/>
  </p:sldIdLst>
  <p:sldSz cx="12160250" cy="6840538"/>
  <p:notesSz cx="6858000" cy="9144000"/>
  <p:defaultTextStyle>
    <a:defPPr>
      <a:defRPr lang="en-US"/>
    </a:defPPr>
    <a:lvl1pPr marL="0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1pPr>
    <a:lvl2pPr marL="607985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2pPr>
    <a:lvl3pPr marL="1215969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3pPr>
    <a:lvl4pPr marL="1823954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4pPr>
    <a:lvl5pPr marL="2431938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5pPr>
    <a:lvl6pPr marL="3039923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6pPr>
    <a:lvl7pPr marL="3647907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7pPr>
    <a:lvl8pPr marL="4255892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8pPr>
    <a:lvl9pPr marL="4863876" algn="l" defTabSz="607985" rtl="0" eaLnBrk="1" latinLnBrk="0" hangingPunct="1">
      <a:defRPr sz="239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" userDrawn="1">
          <p15:clr>
            <a:srgbClr val="A4A3A4"/>
          </p15:clr>
        </p15:guide>
        <p15:guide id="2" pos="38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312C"/>
    <a:srgbClr val="BC2C2A"/>
    <a:srgbClr val="2D2926"/>
    <a:srgbClr val="EF2020"/>
    <a:srgbClr val="24B502"/>
    <a:srgbClr val="F9BE09"/>
    <a:srgbClr val="0872A3"/>
    <a:srgbClr val="0070C0"/>
    <a:srgbClr val="00B05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404" autoAdjust="0"/>
  </p:normalViewPr>
  <p:slideViewPr>
    <p:cSldViewPr snapToGrid="0" showGuides="1">
      <p:cViewPr varScale="1">
        <p:scale>
          <a:sx n="74" d="100"/>
          <a:sy n="74" d="100"/>
        </p:scale>
        <p:origin x="232" y="60"/>
      </p:cViewPr>
      <p:guideLst>
        <p:guide orient="horz" pos="73"/>
        <p:guide pos="38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1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viewProps" Target="view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01A010D-8D16-4917-9D3D-4689972C8A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5C64DE-BE2B-45A8-9DDC-86A7354BEF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143BB-7A02-4E84-865B-4DE410C87D67}" type="datetimeFigureOut">
              <a:rPr lang="fr-FR" smtClean="0"/>
              <a:t>20/09/2023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1AFC7D7-0D7F-43BA-8A68-4D438D9221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8E0A849-CEE6-4C5F-897D-8540F6C47C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E1054-477E-4CEC-9ECE-BA3ACF5E00F6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209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5D815-EB98-43D1-BE6E-037833FD809D}" type="datetimeFigureOut">
              <a:rPr lang="fr-FR" smtClean="0"/>
              <a:t>20/09/2023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A9A37-74D0-490D-B510-661205B348A1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723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1pPr>
    <a:lvl2pPr marL="455988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2pPr>
    <a:lvl3pPr marL="911977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3pPr>
    <a:lvl4pPr marL="1367965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4pPr>
    <a:lvl5pPr marL="1823954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5pPr>
    <a:lvl6pPr marL="2279942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6pPr>
    <a:lvl7pPr marL="2735931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7pPr>
    <a:lvl8pPr marL="3191919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8pPr>
    <a:lvl9pPr marL="3647907" algn="l" defTabSz="911977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E5AB825-5784-4346-A284-2F09DA8E58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4933193" cy="6128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 dirty="0"/>
              <a:t>Insérer une image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15C9442-41EE-4047-AA8B-46B01F65D5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1375" y="269192"/>
            <a:ext cx="1623864" cy="14723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3BC168-F0CA-4127-AE41-3326FE1C9510}"/>
              </a:ext>
            </a:extLst>
          </p:cNvPr>
          <p:cNvSpPr/>
          <p:nvPr userDrawn="1"/>
        </p:nvSpPr>
        <p:spPr>
          <a:xfrm>
            <a:off x="442408" y="537818"/>
            <a:ext cx="2109028" cy="16850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D7540991-4F25-4B7B-B07B-87A6290187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7454" y="3272513"/>
            <a:ext cx="5194783" cy="133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4" cap="small" baseline="0">
                <a:solidFill>
                  <a:schemeClr val="bg2"/>
                </a:solidFill>
                <a:latin typeface="Avenir Medium"/>
              </a:defRPr>
            </a:lvl1pPr>
          </a:lstStyle>
          <a:p>
            <a:pPr lvl="0"/>
            <a:r>
              <a:rPr lang="fr-FR" dirty="0"/>
              <a:t>Insérer le titre de la présentation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295FE93-DDF4-4F7B-955D-5924BD4C72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900" y="1232168"/>
            <a:ext cx="2748947" cy="1340578"/>
          </a:xfrm>
          <a:prstGeom prst="rect">
            <a:avLst/>
          </a:prstGeom>
        </p:spPr>
      </p:pic>
      <p:sp>
        <p:nvSpPr>
          <p:cNvPr id="17" name="Espace réservé du texte 13">
            <a:extLst>
              <a:ext uri="{FF2B5EF4-FFF2-40B4-BE49-F238E27FC236}">
                <a16:creationId xmlns:a16="http://schemas.microsoft.com/office/drawing/2014/main" id="{E5D7FE6E-1F10-4835-814D-600200D133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12128" y="4789883"/>
            <a:ext cx="4840109" cy="9451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2">
                <a:solidFill>
                  <a:schemeClr val="tx2"/>
                </a:solidFill>
                <a:latin typeface="Avenir Medium"/>
              </a:defRPr>
            </a:lvl1pPr>
          </a:lstStyle>
          <a:p>
            <a:pPr lvl="0"/>
            <a:r>
              <a:rPr lang="fr-FR" dirty="0"/>
              <a:t>Insérer le sous-titre de la présentation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B697E4-D1D4-48AA-BDC7-A2CE174DB754}"/>
              </a:ext>
            </a:extLst>
          </p:cNvPr>
          <p:cNvSpPr/>
          <p:nvPr userDrawn="1"/>
        </p:nvSpPr>
        <p:spPr>
          <a:xfrm>
            <a:off x="1" y="6119101"/>
            <a:ext cx="4928424" cy="35992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fr-FR" sz="798" cap="small" baseline="0" dirty="0"/>
              <a:t>Confidentiel | Tous droits réservés ©Adlere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208C5C-507B-45E8-8FA4-57A5AC025518}"/>
              </a:ext>
            </a:extLst>
          </p:cNvPr>
          <p:cNvSpPr/>
          <p:nvPr userDrawn="1"/>
        </p:nvSpPr>
        <p:spPr>
          <a:xfrm>
            <a:off x="4935893" y="6486070"/>
            <a:ext cx="7224357" cy="35446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6FE1EB99-9E96-41FD-B27D-32A89E29A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83865" y="6485843"/>
            <a:ext cx="2202250" cy="3546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Insérer la date</a:t>
            </a:r>
          </a:p>
        </p:txBody>
      </p:sp>
    </p:spTree>
    <p:extLst>
      <p:ext uri="{BB962C8B-B14F-4D97-AF65-F5344CB8AC3E}">
        <p14:creationId xmlns:p14="http://schemas.microsoft.com/office/powerpoint/2010/main" val="245355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loc couleur plein bleu 2 blocs sans coutour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741A7269-4B8C-46FA-9E10-A272B43CE662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4359547" y="1436333"/>
            <a:ext cx="2393750" cy="2393889"/>
          </a:xfrm>
          <a:custGeom>
            <a:avLst/>
            <a:gdLst>
              <a:gd name="connsiteX0" fmla="*/ 0 w 3319938"/>
              <a:gd name="connsiteY0" fmla="*/ 0 h 3383720"/>
              <a:gd name="connsiteX1" fmla="*/ 3319938 w 3319938"/>
              <a:gd name="connsiteY1" fmla="*/ 0 h 3383720"/>
              <a:gd name="connsiteX2" fmla="*/ 3319938 w 3319938"/>
              <a:gd name="connsiteY2" fmla="*/ 3383720 h 3383720"/>
              <a:gd name="connsiteX3" fmla="*/ 0 w 3319938"/>
              <a:gd name="connsiteY3" fmla="*/ 3383720 h 338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9938" h="3383720">
                <a:moveTo>
                  <a:pt x="0" y="0"/>
                </a:moveTo>
                <a:lnTo>
                  <a:pt x="3319938" y="0"/>
                </a:lnTo>
                <a:lnTo>
                  <a:pt x="3319938" y="3383720"/>
                </a:lnTo>
                <a:lnTo>
                  <a:pt x="0" y="33837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9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C4B5E3-9FB2-4E3E-92F1-ECF598A413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2537" y="143633"/>
            <a:ext cx="618140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736A6A3-577D-4C80-8366-A8E7E5DF1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2537" y="612036"/>
            <a:ext cx="618140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80152C5-208F-45B0-B721-9B8DAB2E6F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4126" y="191511"/>
            <a:ext cx="788481" cy="718167"/>
          </a:xfrm>
          <a:prstGeom prst="rect">
            <a:avLst/>
          </a:prstGeom>
        </p:spPr>
      </p:pic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52C2D8B-1FDC-4789-94E1-284547F486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55" y="0"/>
            <a:ext cx="4021500" cy="3399322"/>
          </a:xfrm>
          <a:custGeom>
            <a:avLst/>
            <a:gdLst>
              <a:gd name="connsiteX0" fmla="*/ 0 w 3319938"/>
              <a:gd name="connsiteY0" fmla="*/ 0 h 3383720"/>
              <a:gd name="connsiteX1" fmla="*/ 3319938 w 3319938"/>
              <a:gd name="connsiteY1" fmla="*/ 0 h 3383720"/>
              <a:gd name="connsiteX2" fmla="*/ 3319938 w 3319938"/>
              <a:gd name="connsiteY2" fmla="*/ 3383720 h 3383720"/>
              <a:gd name="connsiteX3" fmla="*/ 0 w 3319938"/>
              <a:gd name="connsiteY3" fmla="*/ 3383720 h 338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9938" h="3383720">
                <a:moveTo>
                  <a:pt x="0" y="0"/>
                </a:moveTo>
                <a:lnTo>
                  <a:pt x="3319938" y="0"/>
                </a:lnTo>
                <a:lnTo>
                  <a:pt x="3319938" y="3383720"/>
                </a:lnTo>
                <a:lnTo>
                  <a:pt x="0" y="33837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62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3EDF06ED-3301-499D-A5D2-EB3C0C0657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8537" y="4665600"/>
            <a:ext cx="4337249" cy="1915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id="{74E286D3-6373-4C83-B5E2-C927D55B23C8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359547" y="4184851"/>
            <a:ext cx="2393750" cy="2393889"/>
          </a:xfrm>
          <a:custGeom>
            <a:avLst/>
            <a:gdLst>
              <a:gd name="connsiteX0" fmla="*/ 0 w 3319938"/>
              <a:gd name="connsiteY0" fmla="*/ 0 h 3383720"/>
              <a:gd name="connsiteX1" fmla="*/ 3319938 w 3319938"/>
              <a:gd name="connsiteY1" fmla="*/ 0 h 3383720"/>
              <a:gd name="connsiteX2" fmla="*/ 3319938 w 3319938"/>
              <a:gd name="connsiteY2" fmla="*/ 3383720 h 3383720"/>
              <a:gd name="connsiteX3" fmla="*/ 0 w 3319938"/>
              <a:gd name="connsiteY3" fmla="*/ 3383720 h 338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9938" h="3383720">
                <a:moveTo>
                  <a:pt x="0" y="0"/>
                </a:moveTo>
                <a:lnTo>
                  <a:pt x="3319938" y="0"/>
                </a:lnTo>
                <a:lnTo>
                  <a:pt x="3319938" y="3383720"/>
                </a:lnTo>
                <a:lnTo>
                  <a:pt x="0" y="33837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9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36" name="Espace réservé du texte 30">
            <a:extLst>
              <a:ext uri="{FF2B5EF4-FFF2-40B4-BE49-F238E27FC236}">
                <a16:creationId xmlns:a16="http://schemas.microsoft.com/office/drawing/2014/main" id="{076CE322-02CD-45BC-9A8F-11C5166B38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8537" y="4184851"/>
            <a:ext cx="4337249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56EA6866-C0BB-4276-BDDA-C7DC734D28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88400" y="1915200"/>
            <a:ext cx="4338000" cy="1915200"/>
          </a:xfrm>
          <a:prstGeom prst="rect">
            <a:avLst/>
          </a:prstGeom>
          <a:noFill/>
        </p:spPr>
        <p:txBody>
          <a:bodyPr anchor="t" anchorCtr="0"/>
          <a:lstStyle>
            <a:lvl1pPr marL="0" indent="0" algn="l">
              <a:buNone/>
              <a:defRPr sz="1596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8AC7AB-8EDE-4253-89D2-2ED3172FB6A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3394800"/>
            <a:ext cx="4032000" cy="3456000"/>
          </a:xfrm>
          <a:prstGeom prst="rect">
            <a:avLst/>
          </a:prstGeom>
          <a:solidFill>
            <a:schemeClr val="accent3"/>
          </a:solidFill>
        </p:spPr>
        <p:txBody>
          <a:bodyPr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3F660A-D26F-47E5-BFD5-18862E8C13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8188" y="1436688"/>
            <a:ext cx="4337050" cy="395287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3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6FC7D3F-3C78-4F80-98FC-EEFD0EB627AB}"/>
              </a:ext>
            </a:extLst>
          </p:cNvPr>
          <p:cNvSpPr txBox="1"/>
          <p:nvPr userDrawn="1"/>
        </p:nvSpPr>
        <p:spPr>
          <a:xfrm>
            <a:off x="9278423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359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loc couleur plein vert 2 blocs sans coutour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52C2D8B-1FDC-4789-94E1-284547F486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38750" y="0"/>
            <a:ext cx="4021500" cy="3399322"/>
          </a:xfrm>
          <a:custGeom>
            <a:avLst/>
            <a:gdLst>
              <a:gd name="connsiteX0" fmla="*/ 0 w 3319938"/>
              <a:gd name="connsiteY0" fmla="*/ 0 h 3383720"/>
              <a:gd name="connsiteX1" fmla="*/ 3319938 w 3319938"/>
              <a:gd name="connsiteY1" fmla="*/ 0 h 3383720"/>
              <a:gd name="connsiteX2" fmla="*/ 3319938 w 3319938"/>
              <a:gd name="connsiteY2" fmla="*/ 3383720 h 3383720"/>
              <a:gd name="connsiteX3" fmla="*/ 0 w 3319938"/>
              <a:gd name="connsiteY3" fmla="*/ 3383720 h 338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9938" h="3383720">
                <a:moveTo>
                  <a:pt x="0" y="0"/>
                </a:moveTo>
                <a:lnTo>
                  <a:pt x="3319938" y="0"/>
                </a:lnTo>
                <a:lnTo>
                  <a:pt x="3319938" y="3383720"/>
                </a:lnTo>
                <a:lnTo>
                  <a:pt x="0" y="33837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9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61586E4-8310-49F2-A4FF-25335D5BEE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85395" y="4657162"/>
            <a:ext cx="4338000" cy="1915200"/>
          </a:xfrm>
          <a:prstGeom prst="rect">
            <a:avLst/>
          </a:prstGeom>
          <a:noFill/>
        </p:spPr>
        <p:txBody>
          <a:bodyPr anchor="t" anchorCtr="0"/>
          <a:lstStyle>
            <a:lvl1pPr marL="0" indent="0" algn="l">
              <a:buNone/>
              <a:defRPr lang="fr-FR" sz="1596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2045" rtl="0" eaLnBrk="1" latinLnBrk="0" hangingPunct="1">
              <a:lnSpc>
                <a:spcPct val="90000"/>
              </a:lnSpc>
              <a:spcBef>
                <a:spcPts val="997"/>
              </a:spcBef>
              <a:buFont typeface="Arial" panose="020B0604020202020204" pitchFamily="34" charset="0"/>
              <a:buNone/>
            </a:pPr>
            <a:r>
              <a:rPr lang="fr-FR" dirty="0"/>
              <a:t>Texte du bloc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741A7269-4B8C-46FA-9E10-A272B43CE662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63184" y="1436333"/>
            <a:ext cx="2393750" cy="2393889"/>
          </a:xfrm>
          <a:custGeom>
            <a:avLst/>
            <a:gdLst>
              <a:gd name="connsiteX0" fmla="*/ 0 w 3319938"/>
              <a:gd name="connsiteY0" fmla="*/ 0 h 3383720"/>
              <a:gd name="connsiteX1" fmla="*/ 3319938 w 3319938"/>
              <a:gd name="connsiteY1" fmla="*/ 0 h 3383720"/>
              <a:gd name="connsiteX2" fmla="*/ 3319938 w 3319938"/>
              <a:gd name="connsiteY2" fmla="*/ 3383720 h 3383720"/>
              <a:gd name="connsiteX3" fmla="*/ 0 w 3319938"/>
              <a:gd name="connsiteY3" fmla="*/ 3383720 h 338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9938" h="3383720">
                <a:moveTo>
                  <a:pt x="0" y="0"/>
                </a:moveTo>
                <a:lnTo>
                  <a:pt x="3319938" y="0"/>
                </a:lnTo>
                <a:lnTo>
                  <a:pt x="3319938" y="3383720"/>
                </a:lnTo>
                <a:lnTo>
                  <a:pt x="0" y="33837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9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7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3EDF06ED-3301-499D-A5D2-EB3C0C0657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2175" y="4179534"/>
            <a:ext cx="4337249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2" name="Espace réservé du texte 30">
            <a:extLst>
              <a:ext uri="{FF2B5EF4-FFF2-40B4-BE49-F238E27FC236}">
                <a16:creationId xmlns:a16="http://schemas.microsoft.com/office/drawing/2014/main" id="{6A22E1B8-C776-4154-9A79-478F6A1F5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92175" y="1915111"/>
            <a:ext cx="4337249" cy="1915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Texte du bloc</a:t>
            </a:r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id="{74E286D3-6373-4C83-B5E2-C927D55B23C8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563184" y="4184851"/>
            <a:ext cx="2393750" cy="2393889"/>
          </a:xfrm>
          <a:custGeom>
            <a:avLst/>
            <a:gdLst>
              <a:gd name="connsiteX0" fmla="*/ 0 w 3319938"/>
              <a:gd name="connsiteY0" fmla="*/ 0 h 3383720"/>
              <a:gd name="connsiteX1" fmla="*/ 3319938 w 3319938"/>
              <a:gd name="connsiteY1" fmla="*/ 0 h 3383720"/>
              <a:gd name="connsiteX2" fmla="*/ 3319938 w 3319938"/>
              <a:gd name="connsiteY2" fmla="*/ 3383720 h 3383720"/>
              <a:gd name="connsiteX3" fmla="*/ 0 w 3319938"/>
              <a:gd name="connsiteY3" fmla="*/ 3383720 h 338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9938" h="3383720">
                <a:moveTo>
                  <a:pt x="0" y="0"/>
                </a:moveTo>
                <a:lnTo>
                  <a:pt x="3319938" y="0"/>
                </a:lnTo>
                <a:lnTo>
                  <a:pt x="3319938" y="3383720"/>
                </a:lnTo>
                <a:lnTo>
                  <a:pt x="0" y="33837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9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36" name="Espace réservé du texte 30">
            <a:extLst>
              <a:ext uri="{FF2B5EF4-FFF2-40B4-BE49-F238E27FC236}">
                <a16:creationId xmlns:a16="http://schemas.microsoft.com/office/drawing/2014/main" id="{076CE322-02CD-45BC-9A8F-11C5166B38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9973" y="3370138"/>
            <a:ext cx="4032000" cy="3470400"/>
          </a:xfrm>
          <a:prstGeom prst="rect">
            <a:avLst/>
          </a:prstGeom>
          <a:solidFill>
            <a:srgbClr val="00B050"/>
          </a:solidFill>
        </p:spPr>
        <p:txBody>
          <a:bodyPr anchor="ctr"/>
          <a:lstStyle>
            <a:lvl1pPr marL="0" indent="0" algn="ctr">
              <a:buNone/>
              <a:defRPr sz="1596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7" name="Espace réservé du texte 30">
            <a:extLst>
              <a:ext uri="{FF2B5EF4-FFF2-40B4-BE49-F238E27FC236}">
                <a16:creationId xmlns:a16="http://schemas.microsoft.com/office/drawing/2014/main" id="{F74B87B1-B4A2-4DB6-AEFC-723CAB31D7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0451" y="1439783"/>
            <a:ext cx="4338000" cy="39600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 baseline="0">
                <a:solidFill>
                  <a:srgbClr val="00B050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F791029-F805-4037-BED9-B8D449FE61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31BB109-BB85-4FAB-845C-17FA8C8BAA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24B98CD-20FD-44D0-B79B-1FB763D152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38295DA-DFC0-4F6A-9EF0-3DDE5A3BE094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911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 1 image découp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E816BC9D-B3B4-430F-BE69-A48149510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31178" y="-1"/>
            <a:ext cx="4897896" cy="6840539"/>
          </a:xfrm>
          <a:custGeom>
            <a:avLst/>
            <a:gdLst>
              <a:gd name="connsiteX0" fmla="*/ 2508779 w 4910684"/>
              <a:gd name="connsiteY0" fmla="*/ 4165601 h 6858001"/>
              <a:gd name="connsiteX1" fmla="*/ 4910684 w 4910684"/>
              <a:gd name="connsiteY1" fmla="*/ 4165601 h 6858001"/>
              <a:gd name="connsiteX2" fmla="*/ 4910684 w 4910684"/>
              <a:gd name="connsiteY2" fmla="*/ 6858001 h 6858001"/>
              <a:gd name="connsiteX3" fmla="*/ 2508779 w 4910684"/>
              <a:gd name="connsiteY3" fmla="*/ 6858001 h 6858001"/>
              <a:gd name="connsiteX4" fmla="*/ 0 w 4910684"/>
              <a:gd name="connsiteY4" fmla="*/ 2311401 h 6858001"/>
              <a:gd name="connsiteX5" fmla="*/ 2401905 w 4910684"/>
              <a:gd name="connsiteY5" fmla="*/ 2311401 h 6858001"/>
              <a:gd name="connsiteX6" fmla="*/ 2401905 w 4910684"/>
              <a:gd name="connsiteY6" fmla="*/ 6858001 h 6858001"/>
              <a:gd name="connsiteX7" fmla="*/ 0 w 4910684"/>
              <a:gd name="connsiteY7" fmla="*/ 6858001 h 6858001"/>
              <a:gd name="connsiteX8" fmla="*/ 0 w 4910684"/>
              <a:gd name="connsiteY8" fmla="*/ 2 h 6858001"/>
              <a:gd name="connsiteX9" fmla="*/ 2401905 w 4910684"/>
              <a:gd name="connsiteY9" fmla="*/ 2 h 6858001"/>
              <a:gd name="connsiteX10" fmla="*/ 2401905 w 4910684"/>
              <a:gd name="connsiteY10" fmla="*/ 2208813 h 6858001"/>
              <a:gd name="connsiteX11" fmla="*/ 0 w 4910684"/>
              <a:gd name="connsiteY11" fmla="*/ 2208813 h 6858001"/>
              <a:gd name="connsiteX12" fmla="*/ 2508779 w 4910684"/>
              <a:gd name="connsiteY12" fmla="*/ 0 h 6858001"/>
              <a:gd name="connsiteX13" fmla="*/ 4910684 w 4910684"/>
              <a:gd name="connsiteY13" fmla="*/ 0 h 6858001"/>
              <a:gd name="connsiteX14" fmla="*/ 4910684 w 4910684"/>
              <a:gd name="connsiteY14" fmla="*/ 4073237 h 6858001"/>
              <a:gd name="connsiteX15" fmla="*/ 2508779 w 4910684"/>
              <a:gd name="connsiteY15" fmla="*/ 407323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10684" h="6858001">
                <a:moveTo>
                  <a:pt x="2508779" y="4165601"/>
                </a:moveTo>
                <a:lnTo>
                  <a:pt x="4910684" y="4165601"/>
                </a:lnTo>
                <a:lnTo>
                  <a:pt x="4910684" y="6858001"/>
                </a:lnTo>
                <a:lnTo>
                  <a:pt x="2508779" y="6858001"/>
                </a:lnTo>
                <a:close/>
                <a:moveTo>
                  <a:pt x="0" y="2311401"/>
                </a:moveTo>
                <a:lnTo>
                  <a:pt x="2401905" y="2311401"/>
                </a:lnTo>
                <a:lnTo>
                  <a:pt x="2401905" y="6858001"/>
                </a:lnTo>
                <a:lnTo>
                  <a:pt x="0" y="6858001"/>
                </a:lnTo>
                <a:close/>
                <a:moveTo>
                  <a:pt x="0" y="2"/>
                </a:moveTo>
                <a:lnTo>
                  <a:pt x="2401905" y="2"/>
                </a:lnTo>
                <a:lnTo>
                  <a:pt x="2401905" y="2208813"/>
                </a:lnTo>
                <a:lnTo>
                  <a:pt x="0" y="2208813"/>
                </a:lnTo>
                <a:close/>
                <a:moveTo>
                  <a:pt x="2508779" y="0"/>
                </a:moveTo>
                <a:lnTo>
                  <a:pt x="4910684" y="0"/>
                </a:lnTo>
                <a:lnTo>
                  <a:pt x="4910684" y="4073237"/>
                </a:lnTo>
                <a:lnTo>
                  <a:pt x="2508779" y="4073237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8CD6C28-3804-418C-AAD7-38A84D074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44437" y="1436333"/>
            <a:ext cx="2165632" cy="546820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1862" b="1" cap="small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Ajouter un titre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9FD961D8-D20D-445D-A2D5-CB58D94D57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7501" y="1436333"/>
            <a:ext cx="2165632" cy="54682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862" b="1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Ajouter un titre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FAC670F7-2C97-4947-A6FB-706D2F6518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4435" y="4160191"/>
            <a:ext cx="2165632" cy="546820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1862" b="1" cap="sm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Ajouter un titre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DA56CE94-1D52-4FAD-BA44-D729F59D89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7501" y="4160191"/>
            <a:ext cx="2165632" cy="546820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862" b="1" cap="small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/>
              <a:t>Ajouter un titre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9FCA7C3-53B1-4379-ABCB-CF15F51A08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569" y="2008208"/>
            <a:ext cx="2872500" cy="9575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Ajouter le texte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D0A2C0D7-E684-43DB-8E12-E16B5F72C9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7567" y="4725101"/>
            <a:ext cx="2872500" cy="9575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Ajouter le texte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0DF587DD-001B-4EF9-AAEF-417607C665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7500" y="2009886"/>
            <a:ext cx="2873282" cy="957556"/>
          </a:xfrm>
          <a:prstGeom prst="rect">
            <a:avLst/>
          </a:prstGeom>
        </p:spPr>
        <p:txBody>
          <a:bodyPr/>
          <a:lstStyle>
            <a:lvl1pPr marL="0" marR="0" indent="0" algn="l" defTabSz="912045" rtl="0" eaLnBrk="1" fontAlgn="auto" latinLnBrk="0" hangingPunct="1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96">
                <a:solidFill>
                  <a:schemeClr val="tx1"/>
                </a:solidFill>
              </a:defRPr>
            </a:lvl1pPr>
          </a:lstStyle>
          <a:p>
            <a:pPr marL="0" marR="0" lvl="0" indent="0" algn="l" defTabSz="912045" rtl="0" eaLnBrk="1" fontAlgn="auto" latinLnBrk="0" hangingPunct="1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Ajouter le texte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395AFECB-4D8B-4B9B-9D39-06053EF7D1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17500" y="4725101"/>
            <a:ext cx="2920375" cy="957556"/>
          </a:xfrm>
          <a:prstGeom prst="rect">
            <a:avLst/>
          </a:prstGeom>
        </p:spPr>
        <p:txBody>
          <a:bodyPr/>
          <a:lstStyle>
            <a:lvl1pPr marL="0" marR="0" indent="0" algn="l" defTabSz="912045" rtl="0" eaLnBrk="1" fontAlgn="auto" latinLnBrk="0" hangingPunct="1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96">
                <a:solidFill>
                  <a:schemeClr val="tx1"/>
                </a:solidFill>
              </a:defRPr>
            </a:lvl1pPr>
          </a:lstStyle>
          <a:p>
            <a:pPr marL="0" marR="0" lvl="0" indent="0" algn="l" defTabSz="912045" rtl="0" eaLnBrk="1" fontAlgn="auto" latinLnBrk="0" hangingPunct="1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Ajouter le texte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2636E81-E2C0-4CB4-B535-EB95B83D75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F2E6B44-9A8B-4E21-8CED-E4FCE8875C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BB5DCCB-730B-4658-B445-A5F576F4C8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218C9A4E-93F8-4639-B102-BD6C8BF81D39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324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férence cl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EB8DB5C4-9B26-4F93-A329-0AED68946B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28143" y="270000"/>
            <a:ext cx="8071200" cy="478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tIns="0" bIns="0" anchor="ctr" anchorCtr="0"/>
          <a:lstStyle>
            <a:lvl1pPr algn="ctr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729" b="1" kern="1200" cap="small" baseline="0" dirty="0">
                <a:solidFill>
                  <a:schemeClr val="bg1"/>
                </a:solidFill>
                <a:latin typeface="Avenir Next Demi Bold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Ajouter le nom de la référence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1" name="Espace réservé du texte 16">
            <a:extLst>
              <a:ext uri="{FF2B5EF4-FFF2-40B4-BE49-F238E27FC236}">
                <a16:creationId xmlns:a16="http://schemas.microsoft.com/office/drawing/2014/main" id="{C139CF0E-29F4-467C-984C-38F549DAFD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10" y="1928931"/>
            <a:ext cx="2484000" cy="430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lIns="324000" tIns="0" rIns="9000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Ajouter « Contexte »</a:t>
            </a:r>
          </a:p>
        </p:txBody>
      </p:sp>
      <p:sp>
        <p:nvSpPr>
          <p:cNvPr id="102" name="Espace réservé du texte 16">
            <a:extLst>
              <a:ext uri="{FF2B5EF4-FFF2-40B4-BE49-F238E27FC236}">
                <a16:creationId xmlns:a16="http://schemas.microsoft.com/office/drawing/2014/main" id="{A6AA16B6-6BEB-4058-B071-6F397040CC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310" y="2377510"/>
            <a:ext cx="2484000" cy="416536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lIns="18000" tIns="36000" rIns="36000" bIns="36000" anchor="ctr" anchorCtr="0"/>
          <a:lstStyle>
            <a:lvl1pPr marL="180000" indent="-144000">
              <a:lnSpc>
                <a:spcPct val="100000"/>
              </a:lnSpc>
              <a:spcBef>
                <a:spcPts val="600"/>
              </a:spcBef>
              <a:buFontTx/>
              <a:buBlip>
                <a:blip r:embed="rId4"/>
              </a:buBlip>
              <a:defRPr sz="1200">
                <a:latin typeface="Avenir Next Demi Bold"/>
              </a:defRPr>
            </a:lvl1pPr>
            <a:lvl2pPr marL="324000" indent="-144000">
              <a:lnSpc>
                <a:spcPct val="100000"/>
              </a:lnSpc>
              <a:spcBef>
                <a:spcPts val="300"/>
              </a:spcBef>
              <a:buFontTx/>
              <a:buBlip>
                <a:blip r:embed="rId4"/>
              </a:buBlip>
              <a:defRPr sz="1200">
                <a:latin typeface="Avenir Next Demi Bold"/>
              </a:defRPr>
            </a:lvl2pPr>
            <a:lvl3pPr marL="46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197"/>
            </a:lvl3pPr>
            <a:lvl4pPr marL="64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064"/>
            </a:lvl4pPr>
            <a:lvl5pPr marL="82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064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03" name="Espace réservé pour une image  3">
            <a:extLst>
              <a:ext uri="{FF2B5EF4-FFF2-40B4-BE49-F238E27FC236}">
                <a16:creationId xmlns:a16="http://schemas.microsoft.com/office/drawing/2014/main" id="{91CDE755-84E6-49BA-ACF5-19D4126D7439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88230" y="1890611"/>
            <a:ext cx="526625" cy="52665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33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contexte</a:t>
            </a:r>
          </a:p>
        </p:txBody>
      </p:sp>
      <p:sp>
        <p:nvSpPr>
          <p:cNvPr id="114" name="Espace réservé du texte 16">
            <a:extLst>
              <a:ext uri="{FF2B5EF4-FFF2-40B4-BE49-F238E27FC236}">
                <a16:creationId xmlns:a16="http://schemas.microsoft.com/office/drawing/2014/main" id="{51946865-4335-4068-AEC0-4785B32AC7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8667" y="734882"/>
            <a:ext cx="8070676" cy="94451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5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</a:lstStyle>
          <a:p>
            <a:pPr lvl="0"/>
            <a:r>
              <a:rPr lang="fr-FR" dirty="0"/>
              <a:t>Ajouter le nom du CLIENT et insérer le logo au milieu du bloc</a:t>
            </a:r>
          </a:p>
        </p:txBody>
      </p:sp>
      <p:sp>
        <p:nvSpPr>
          <p:cNvPr id="115" name="Espace réservé pour une image  3">
            <a:extLst>
              <a:ext uri="{FF2B5EF4-FFF2-40B4-BE49-F238E27FC236}">
                <a16:creationId xmlns:a16="http://schemas.microsoft.com/office/drawing/2014/main" id="{68AA9E1D-FE5F-4A39-89D7-572D4C86DEEF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073561" y="100711"/>
            <a:ext cx="718125" cy="71816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Client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B6E36D8-3ACD-46EF-B728-880C19E557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33349" y="747602"/>
            <a:ext cx="1810083" cy="9281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729" cap="sm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Ajouter le type de référence</a:t>
            </a:r>
          </a:p>
        </p:txBody>
      </p:sp>
      <p:sp>
        <p:nvSpPr>
          <p:cNvPr id="116" name="Espace réservé du texte 16">
            <a:extLst>
              <a:ext uri="{FF2B5EF4-FFF2-40B4-BE49-F238E27FC236}">
                <a16:creationId xmlns:a16="http://schemas.microsoft.com/office/drawing/2014/main" id="{F380AD02-CDED-46C5-9D1E-464A2C2B17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55085" y="1928931"/>
            <a:ext cx="2484000" cy="4309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324000" tIns="0" rIns="9000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Ajouter « Résultats»</a:t>
            </a:r>
          </a:p>
        </p:txBody>
      </p:sp>
      <p:sp>
        <p:nvSpPr>
          <p:cNvPr id="117" name="Espace réservé du texte 16">
            <a:extLst>
              <a:ext uri="{FF2B5EF4-FFF2-40B4-BE49-F238E27FC236}">
                <a16:creationId xmlns:a16="http://schemas.microsoft.com/office/drawing/2014/main" id="{DA7FE801-4368-422F-95D2-2912E709333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55085" y="2379526"/>
            <a:ext cx="2484000" cy="416536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txBody>
          <a:bodyPr lIns="18000" tIns="36000" rIns="36000" bIns="36000" anchor="ctr" anchorCtr="0"/>
          <a:lstStyle>
            <a:lvl1pPr marL="180000" indent="-144000">
              <a:lnSpc>
                <a:spcPct val="100000"/>
              </a:lnSpc>
              <a:spcBef>
                <a:spcPts val="600"/>
              </a:spcBef>
              <a:buFontTx/>
              <a:buBlip>
                <a:blip r:embed="rId6"/>
              </a:buBlip>
              <a:defRPr sz="1200">
                <a:latin typeface="Avenir Next Demi Bold"/>
              </a:defRPr>
            </a:lvl1pPr>
            <a:lvl2pPr marL="324000" indent="-144000">
              <a:lnSpc>
                <a:spcPct val="100000"/>
              </a:lnSpc>
              <a:spcBef>
                <a:spcPts val="300"/>
              </a:spcBef>
              <a:buFontTx/>
              <a:buBlip>
                <a:blip r:embed="rId6"/>
              </a:buBlip>
              <a:defRPr sz="1200">
                <a:latin typeface="Avenir Next Demi Bold"/>
              </a:defRPr>
            </a:lvl2pPr>
            <a:lvl3pPr marL="46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6"/>
              </a:buBlip>
              <a:defRPr sz="1197"/>
            </a:lvl3pPr>
            <a:lvl4pPr marL="64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6"/>
              </a:buBlip>
              <a:defRPr sz="1064"/>
            </a:lvl4pPr>
            <a:lvl5pPr marL="82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6"/>
              </a:buBlip>
              <a:defRPr sz="1064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18" name="Espace réservé pour une image  3">
            <a:extLst>
              <a:ext uri="{FF2B5EF4-FFF2-40B4-BE49-F238E27FC236}">
                <a16:creationId xmlns:a16="http://schemas.microsoft.com/office/drawing/2014/main" id="{392E09AE-0833-497B-976A-C9D2E1FCE725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9198703" y="1891172"/>
            <a:ext cx="526625" cy="526656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3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Résultat</a:t>
            </a:r>
          </a:p>
        </p:txBody>
      </p:sp>
      <p:sp>
        <p:nvSpPr>
          <p:cNvPr id="119" name="Espace réservé du texte 16">
            <a:extLst>
              <a:ext uri="{FF2B5EF4-FFF2-40B4-BE49-F238E27FC236}">
                <a16:creationId xmlns:a16="http://schemas.microsoft.com/office/drawing/2014/main" id="{0B26A087-3256-42E1-A5F6-88BE167F11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18976" y="1928931"/>
            <a:ext cx="2484000" cy="4309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accent3"/>
            </a:solidFill>
          </a:ln>
        </p:spPr>
        <p:txBody>
          <a:bodyPr lIns="324000" tIns="0" rIns="9000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Ajouter « Challenges »</a:t>
            </a:r>
          </a:p>
        </p:txBody>
      </p:sp>
      <p:sp>
        <p:nvSpPr>
          <p:cNvPr id="120" name="Espace réservé du texte 16">
            <a:extLst>
              <a:ext uri="{FF2B5EF4-FFF2-40B4-BE49-F238E27FC236}">
                <a16:creationId xmlns:a16="http://schemas.microsoft.com/office/drawing/2014/main" id="{1D5A7453-9D42-48EE-9E3A-888F9E2A575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18976" y="2381166"/>
            <a:ext cx="2484000" cy="416536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lIns="18000" tIns="36000" rIns="36000" bIns="36000" anchor="ctr" anchorCtr="0"/>
          <a:lstStyle>
            <a:lvl1pPr marL="180000" indent="-144000">
              <a:lnSpc>
                <a:spcPct val="100000"/>
              </a:lnSpc>
              <a:spcBef>
                <a:spcPts val="600"/>
              </a:spcBef>
              <a:buFontTx/>
              <a:buBlip>
                <a:blip r:embed="rId7"/>
              </a:buBlip>
              <a:defRPr sz="1200">
                <a:latin typeface="Avenir Next Demi Bold"/>
              </a:defRPr>
            </a:lvl1pPr>
            <a:lvl2pPr marL="324000" indent="-144000">
              <a:lnSpc>
                <a:spcPct val="100000"/>
              </a:lnSpc>
              <a:spcBef>
                <a:spcPts val="300"/>
              </a:spcBef>
              <a:buFontTx/>
              <a:buBlip>
                <a:blip r:embed="rId7"/>
              </a:buBlip>
              <a:defRPr sz="1200">
                <a:latin typeface="Avenir Next Demi Bold"/>
              </a:defRPr>
            </a:lvl2pPr>
            <a:lvl3pPr marL="46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7"/>
              </a:buBlip>
              <a:defRPr sz="1197"/>
            </a:lvl3pPr>
            <a:lvl4pPr marL="64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7"/>
              </a:buBlip>
              <a:defRPr sz="1064"/>
            </a:lvl4pPr>
            <a:lvl5pPr marL="82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7"/>
              </a:buBlip>
              <a:defRPr sz="1064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21" name="Espace réservé pour une image  3">
            <a:extLst>
              <a:ext uri="{FF2B5EF4-FFF2-40B4-BE49-F238E27FC236}">
                <a16:creationId xmlns:a16="http://schemas.microsoft.com/office/drawing/2014/main" id="{8DA068FC-329E-4012-9E8E-0C6B48269344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3259897" y="1891172"/>
            <a:ext cx="526625" cy="526656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chalenge</a:t>
            </a:r>
          </a:p>
        </p:txBody>
      </p:sp>
      <p:sp>
        <p:nvSpPr>
          <p:cNvPr id="122" name="Espace réservé du texte 16">
            <a:extLst>
              <a:ext uri="{FF2B5EF4-FFF2-40B4-BE49-F238E27FC236}">
                <a16:creationId xmlns:a16="http://schemas.microsoft.com/office/drawing/2014/main" id="{DBD90267-73B8-4FCE-A646-EC6AFF294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99356" y="1929475"/>
            <a:ext cx="2484000" cy="430900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txBody>
          <a:bodyPr lIns="324000" tIns="0" rIns="9000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Ajouter « Réalisations »</a:t>
            </a:r>
          </a:p>
        </p:txBody>
      </p:sp>
      <p:sp>
        <p:nvSpPr>
          <p:cNvPr id="123" name="Espace réservé du texte 16">
            <a:extLst>
              <a:ext uri="{FF2B5EF4-FFF2-40B4-BE49-F238E27FC236}">
                <a16:creationId xmlns:a16="http://schemas.microsoft.com/office/drawing/2014/main" id="{F21ADDC1-1406-4FFF-8AA3-2F0E42C014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99356" y="2379526"/>
            <a:ext cx="2484000" cy="416536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txBody>
          <a:bodyPr lIns="18000" tIns="36000" rIns="36000" bIns="36000" anchor="ctr" anchorCtr="0"/>
          <a:lstStyle>
            <a:lvl1pPr marL="180000" indent="-144000">
              <a:lnSpc>
                <a:spcPct val="100000"/>
              </a:lnSpc>
              <a:spcBef>
                <a:spcPts val="600"/>
              </a:spcBef>
              <a:buFontTx/>
              <a:buBlip>
                <a:blip r:embed="rId8"/>
              </a:buBlip>
              <a:defRPr sz="1200">
                <a:latin typeface="Avenir Next Demi Bold"/>
              </a:defRPr>
            </a:lvl1pPr>
            <a:lvl2pPr marL="324000" indent="-144000">
              <a:lnSpc>
                <a:spcPct val="100000"/>
              </a:lnSpc>
              <a:spcBef>
                <a:spcPts val="300"/>
              </a:spcBef>
              <a:buFontTx/>
              <a:buBlip>
                <a:blip r:embed="rId8"/>
              </a:buBlip>
              <a:defRPr sz="1200">
                <a:latin typeface="Avenir Next Demi Bold"/>
              </a:defRPr>
            </a:lvl2pPr>
            <a:lvl3pPr marL="46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8"/>
              </a:buBlip>
              <a:defRPr sz="1197"/>
            </a:lvl3pPr>
            <a:lvl4pPr marL="64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8"/>
              </a:buBlip>
              <a:defRPr sz="1064"/>
            </a:lvl4pPr>
            <a:lvl5pPr marL="828000" indent="-144000">
              <a:lnSpc>
                <a:spcPct val="100000"/>
              </a:lnSpc>
              <a:spcBef>
                <a:spcPts val="0"/>
              </a:spcBef>
              <a:buFontTx/>
              <a:buBlip>
                <a:blip r:embed="rId8"/>
              </a:buBlip>
              <a:defRPr sz="1064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24" name="Espace réservé pour une image  3">
            <a:extLst>
              <a:ext uri="{FF2B5EF4-FFF2-40B4-BE49-F238E27FC236}">
                <a16:creationId xmlns:a16="http://schemas.microsoft.com/office/drawing/2014/main" id="{08886B16-BC67-4DE4-8160-5786A1E942A5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6226458" y="1891172"/>
            <a:ext cx="526625" cy="526656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62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Réal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28F913D-66C3-4FD5-B2D4-1186EEC4BE0B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764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érience des collaborate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86AD8C-8424-4AFA-BE8B-231D8E787EDB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4E833-D57C-4428-8537-FED15AEF78A7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C19E3-229E-4871-B4F2-3411E1993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2874EE-3AE2-4C95-AE22-EB66AED12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52F80B3-B976-4A7F-BB92-8D43B895BD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34C106-9BFB-4656-8876-50F44AF35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39" name="Espace réservé pour une image  3">
            <a:extLst>
              <a:ext uri="{FF2B5EF4-FFF2-40B4-BE49-F238E27FC236}">
                <a16:creationId xmlns:a16="http://schemas.microsoft.com/office/drawing/2014/main" id="{7AFC17D4-F965-4B9B-BE76-A33321FB5061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23515" y="1521425"/>
            <a:ext cx="957499" cy="957556"/>
          </a:xfrm>
          <a:prstGeom prst="ellipse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Photo du collaborateur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B1E7A1AA-943D-43EB-A138-A3A576BD45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777" y="1211532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0" cap="sm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Nom du collaborateur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96B1077E-F0FF-4EF8-863A-222E290C22B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8643" y="2560800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1" cap="sm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Rôle sur la mission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209FDE80-1BDE-4480-9E92-DA3BE07D54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8643" y="2873214"/>
            <a:ext cx="2067243" cy="244589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anchor="ctr" anchorCtr="0"/>
          <a:lstStyle>
            <a:lvl1pPr marL="0" indent="0" algn="ctr">
              <a:buNone/>
              <a:defRPr sz="1197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Présentation synthétique du collaborateur (mettre en gras et rouge les mots importants)</a:t>
            </a:r>
          </a:p>
        </p:txBody>
      </p:sp>
      <p:sp>
        <p:nvSpPr>
          <p:cNvPr id="44" name="Espace réservé du texte 18">
            <a:extLst>
              <a:ext uri="{FF2B5EF4-FFF2-40B4-BE49-F238E27FC236}">
                <a16:creationId xmlns:a16="http://schemas.microsoft.com/office/drawing/2014/main" id="{F82A169E-9837-40E2-9CA1-7D88193CA2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6677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Domaine expertise 1</a:t>
            </a:r>
          </a:p>
        </p:txBody>
      </p:sp>
      <p:sp>
        <p:nvSpPr>
          <p:cNvPr id="45" name="Espace réservé du texte 18">
            <a:extLst>
              <a:ext uri="{FF2B5EF4-FFF2-40B4-BE49-F238E27FC236}">
                <a16:creationId xmlns:a16="http://schemas.microsoft.com/office/drawing/2014/main" id="{1957A7CD-DD6E-4AC6-B56D-AF2E1C67B25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43200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Domaine expertise 2</a:t>
            </a:r>
          </a:p>
        </p:txBody>
      </p:sp>
      <p:sp>
        <p:nvSpPr>
          <p:cNvPr id="46" name="Espace réservé du texte 18">
            <a:extLst>
              <a:ext uri="{FF2B5EF4-FFF2-40B4-BE49-F238E27FC236}">
                <a16:creationId xmlns:a16="http://schemas.microsoft.com/office/drawing/2014/main" id="{72F744F8-BFCE-45AA-938B-BE792D9B8D4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098000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/>
              <a:t>Domaine expertise 3</a:t>
            </a:r>
          </a:p>
        </p:txBody>
      </p:sp>
      <p:sp>
        <p:nvSpPr>
          <p:cNvPr id="47" name="Espace réservé pour une image  3">
            <a:extLst>
              <a:ext uri="{FF2B5EF4-FFF2-40B4-BE49-F238E27FC236}">
                <a16:creationId xmlns:a16="http://schemas.microsoft.com/office/drawing/2014/main" id="{38F71DF2-43F1-42FB-8B52-0F379F26AC94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090600" y="1521425"/>
            <a:ext cx="957499" cy="957556"/>
          </a:xfrm>
          <a:prstGeom prst="ellipse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Photo du collaborateur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875DB80A-E9B6-4C2E-BA4C-09894CFCC3F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35862" y="1211532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0" cap="sm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Nom du collaborateur</a:t>
            </a:r>
          </a:p>
        </p:txBody>
      </p:sp>
      <p:sp>
        <p:nvSpPr>
          <p:cNvPr id="49" name="Espace réservé du texte 10">
            <a:extLst>
              <a:ext uri="{FF2B5EF4-FFF2-40B4-BE49-F238E27FC236}">
                <a16:creationId xmlns:a16="http://schemas.microsoft.com/office/drawing/2014/main" id="{9589787E-6DF6-42D2-86C1-837ACE6DB90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35728" y="2560800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1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Rôle sur la mission</a:t>
            </a:r>
          </a:p>
        </p:txBody>
      </p:sp>
      <p:sp>
        <p:nvSpPr>
          <p:cNvPr id="50" name="Espace réservé du texte 10">
            <a:extLst>
              <a:ext uri="{FF2B5EF4-FFF2-40B4-BE49-F238E27FC236}">
                <a16:creationId xmlns:a16="http://schemas.microsoft.com/office/drawing/2014/main" id="{0F6EE01F-AC53-4166-AD0A-A210546BBD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35728" y="2873214"/>
            <a:ext cx="2067243" cy="244589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anchor="ctr" anchorCtr="0"/>
          <a:lstStyle>
            <a:lvl1pPr marL="0" indent="0" algn="ctr">
              <a:buNone/>
              <a:defRPr sz="1197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Présentation synthétique du collaborateur (mettre en gras et violet les mots importants)</a:t>
            </a:r>
          </a:p>
        </p:txBody>
      </p:sp>
      <p:sp>
        <p:nvSpPr>
          <p:cNvPr id="52" name="Espace réservé du texte 18">
            <a:extLst>
              <a:ext uri="{FF2B5EF4-FFF2-40B4-BE49-F238E27FC236}">
                <a16:creationId xmlns:a16="http://schemas.microsoft.com/office/drawing/2014/main" id="{CBA6302A-A4FF-4EB8-87DB-9BB6667F4F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63762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Domaine expertise 1</a:t>
            </a:r>
          </a:p>
        </p:txBody>
      </p:sp>
      <p:sp>
        <p:nvSpPr>
          <p:cNvPr id="53" name="Espace réservé du texte 18">
            <a:extLst>
              <a:ext uri="{FF2B5EF4-FFF2-40B4-BE49-F238E27FC236}">
                <a16:creationId xmlns:a16="http://schemas.microsoft.com/office/drawing/2014/main" id="{DCAF67BE-2578-4FBC-A153-1680512248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10286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Domaine expertise 2</a:t>
            </a:r>
          </a:p>
        </p:txBody>
      </p:sp>
      <p:sp>
        <p:nvSpPr>
          <p:cNvPr id="54" name="Espace réservé du texte 18">
            <a:extLst>
              <a:ext uri="{FF2B5EF4-FFF2-40B4-BE49-F238E27FC236}">
                <a16:creationId xmlns:a16="http://schemas.microsoft.com/office/drawing/2014/main" id="{0425AAE4-B924-4BD8-87C6-D661FBFDFCF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65085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/>
              <a:t>Domaine expertise 3</a:t>
            </a:r>
          </a:p>
        </p:txBody>
      </p:sp>
      <p:sp>
        <p:nvSpPr>
          <p:cNvPr id="55" name="Espace réservé pour une image  3">
            <a:extLst>
              <a:ext uri="{FF2B5EF4-FFF2-40B4-BE49-F238E27FC236}">
                <a16:creationId xmlns:a16="http://schemas.microsoft.com/office/drawing/2014/main" id="{17FE4617-FC70-4512-AF68-CFCE6F41FB6A}"/>
              </a:ext>
            </a:extLst>
          </p:cNvPr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7166117" y="1521425"/>
            <a:ext cx="957499" cy="957556"/>
          </a:xfrm>
          <a:prstGeom prst="ellipse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Photo du collaborateur</a:t>
            </a:r>
          </a:p>
        </p:txBody>
      </p:sp>
      <p:sp>
        <p:nvSpPr>
          <p:cNvPr id="56" name="Espace réservé du texte 10">
            <a:extLst>
              <a:ext uri="{FF2B5EF4-FFF2-40B4-BE49-F238E27FC236}">
                <a16:creationId xmlns:a16="http://schemas.microsoft.com/office/drawing/2014/main" id="{2155D6A7-23D5-4160-B72B-4780A9CE738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611379" y="1211532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0" cap="sm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Nom du collaborateur</a:t>
            </a:r>
          </a:p>
        </p:txBody>
      </p:sp>
      <p:sp>
        <p:nvSpPr>
          <p:cNvPr id="57" name="Espace réservé du texte 10">
            <a:extLst>
              <a:ext uri="{FF2B5EF4-FFF2-40B4-BE49-F238E27FC236}">
                <a16:creationId xmlns:a16="http://schemas.microsoft.com/office/drawing/2014/main" id="{BA6BDDBD-1DA9-4D7D-811C-109BDC9D0C2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11245" y="2560800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1" cap="sm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Rôle sur la mission</a:t>
            </a:r>
          </a:p>
        </p:txBody>
      </p:sp>
      <p:sp>
        <p:nvSpPr>
          <p:cNvPr id="58" name="Espace réservé du texte 10">
            <a:extLst>
              <a:ext uri="{FF2B5EF4-FFF2-40B4-BE49-F238E27FC236}">
                <a16:creationId xmlns:a16="http://schemas.microsoft.com/office/drawing/2014/main" id="{1DC702B7-E0F5-4F53-9FBE-327F9E1AA2C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611245" y="2873214"/>
            <a:ext cx="2067243" cy="244589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anchor="ctr" anchorCtr="0"/>
          <a:lstStyle>
            <a:lvl1pPr marL="0" indent="0" algn="ctr">
              <a:buNone/>
              <a:defRPr sz="1197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Présentation synthétique du collaborateur (mettre en gras et bleu les mots importants)</a:t>
            </a:r>
          </a:p>
        </p:txBody>
      </p:sp>
      <p:sp>
        <p:nvSpPr>
          <p:cNvPr id="60" name="Espace réservé du texte 18">
            <a:extLst>
              <a:ext uri="{FF2B5EF4-FFF2-40B4-BE49-F238E27FC236}">
                <a16:creationId xmlns:a16="http://schemas.microsoft.com/office/drawing/2014/main" id="{4A34F6F3-3ACC-416D-8004-E06EFE66CE7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39279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Domaine expertise 1</a:t>
            </a:r>
          </a:p>
        </p:txBody>
      </p:sp>
      <p:sp>
        <p:nvSpPr>
          <p:cNvPr id="61" name="Espace réservé du texte 18">
            <a:extLst>
              <a:ext uri="{FF2B5EF4-FFF2-40B4-BE49-F238E27FC236}">
                <a16:creationId xmlns:a16="http://schemas.microsoft.com/office/drawing/2014/main" id="{411915FA-622E-4BC9-8829-05324D59EA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285802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Domaine expertise 2</a:t>
            </a:r>
          </a:p>
        </p:txBody>
      </p:sp>
      <p:sp>
        <p:nvSpPr>
          <p:cNvPr id="62" name="Espace réservé du texte 18">
            <a:extLst>
              <a:ext uri="{FF2B5EF4-FFF2-40B4-BE49-F238E27FC236}">
                <a16:creationId xmlns:a16="http://schemas.microsoft.com/office/drawing/2014/main" id="{7537F256-377B-4295-916B-4961E075811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40601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/>
              <a:t>Domaine expertise 3</a:t>
            </a:r>
          </a:p>
        </p:txBody>
      </p:sp>
      <p:sp>
        <p:nvSpPr>
          <p:cNvPr id="63" name="Espace réservé pour une image  3">
            <a:extLst>
              <a:ext uri="{FF2B5EF4-FFF2-40B4-BE49-F238E27FC236}">
                <a16:creationId xmlns:a16="http://schemas.microsoft.com/office/drawing/2014/main" id="{E4CECF49-8250-4837-B356-AA9D1E65B036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10193623" y="1521425"/>
            <a:ext cx="957499" cy="957556"/>
          </a:xfrm>
          <a:prstGeom prst="ellipse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Photo du collaborateur</a:t>
            </a:r>
          </a:p>
        </p:txBody>
      </p:sp>
      <p:sp>
        <p:nvSpPr>
          <p:cNvPr id="64" name="Espace réservé du texte 10">
            <a:extLst>
              <a:ext uri="{FF2B5EF4-FFF2-40B4-BE49-F238E27FC236}">
                <a16:creationId xmlns:a16="http://schemas.microsoft.com/office/drawing/2014/main" id="{ADB56B40-4A42-4D5E-A769-D4A3058F73D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638885" y="1211532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0" cap="sm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Nom du collaborateur</a:t>
            </a:r>
          </a:p>
        </p:txBody>
      </p:sp>
      <p:sp>
        <p:nvSpPr>
          <p:cNvPr id="65" name="Espace réservé du texte 10">
            <a:extLst>
              <a:ext uri="{FF2B5EF4-FFF2-40B4-BE49-F238E27FC236}">
                <a16:creationId xmlns:a16="http://schemas.microsoft.com/office/drawing/2014/main" id="{EC11CAA2-972B-4D1A-A60C-7DCEF5B0541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38751" y="2560800"/>
            <a:ext cx="2067243" cy="287267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1596" b="1" cap="small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Rôle sur la mission</a:t>
            </a:r>
          </a:p>
        </p:txBody>
      </p:sp>
      <p:sp>
        <p:nvSpPr>
          <p:cNvPr id="66" name="Espace réservé du texte 10">
            <a:extLst>
              <a:ext uri="{FF2B5EF4-FFF2-40B4-BE49-F238E27FC236}">
                <a16:creationId xmlns:a16="http://schemas.microsoft.com/office/drawing/2014/main" id="{2F0D9BA1-6A03-4ACC-8C57-F8DE3CEAF6B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38751" y="2873214"/>
            <a:ext cx="2067243" cy="244589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txBody>
          <a:bodyPr anchor="ctr" anchorCtr="0"/>
          <a:lstStyle>
            <a:lvl1pPr marL="0" indent="0" algn="ctr">
              <a:buNone/>
              <a:defRPr sz="1197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Présentation synthétique du collaborateur (mettre en gras et vert les mots importants)</a:t>
            </a:r>
          </a:p>
        </p:txBody>
      </p:sp>
      <p:sp>
        <p:nvSpPr>
          <p:cNvPr id="68" name="Espace réservé du texte 18">
            <a:extLst>
              <a:ext uri="{FF2B5EF4-FFF2-40B4-BE49-F238E27FC236}">
                <a16:creationId xmlns:a16="http://schemas.microsoft.com/office/drawing/2014/main" id="{165BFFD9-D5C9-4E0D-9A14-66E73702791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66785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Domaine expertise 1</a:t>
            </a:r>
          </a:p>
        </p:txBody>
      </p:sp>
      <p:sp>
        <p:nvSpPr>
          <p:cNvPr id="69" name="Espace réservé du texte 18">
            <a:extLst>
              <a:ext uri="{FF2B5EF4-FFF2-40B4-BE49-F238E27FC236}">
                <a16:creationId xmlns:a16="http://schemas.microsoft.com/office/drawing/2014/main" id="{D2CBD550-89A8-4E0B-98E2-A5325368C85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313308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Domaine expertise 2</a:t>
            </a:r>
          </a:p>
        </p:txBody>
      </p:sp>
      <p:sp>
        <p:nvSpPr>
          <p:cNvPr id="70" name="Espace réservé du texte 18">
            <a:extLst>
              <a:ext uri="{FF2B5EF4-FFF2-40B4-BE49-F238E27FC236}">
                <a16:creationId xmlns:a16="http://schemas.microsoft.com/office/drawing/2014/main" id="{1BFAC1D8-FAF9-4D72-81B2-032CF2C78EC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68107" y="5472968"/>
            <a:ext cx="718125" cy="215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197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/>
              <a:t>Domaine expertise 3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6778CC9-00B0-4DA8-98B3-7C78D748BA19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061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ayée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70E16452-E1F7-4C60-AB1F-CAD26DF9317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2631" y="0"/>
            <a:ext cx="5937621" cy="6840538"/>
          </a:xfrm>
          <a:custGeom>
            <a:avLst/>
            <a:gdLst>
              <a:gd name="connsiteX0" fmla="*/ 5953124 w 5953124"/>
              <a:gd name="connsiteY0" fmla="*/ 5477147 h 6858000"/>
              <a:gd name="connsiteX1" fmla="*/ 5953124 w 5953124"/>
              <a:gd name="connsiteY1" fmla="*/ 6858000 h 6858000"/>
              <a:gd name="connsiteX2" fmla="*/ 4763965 w 5953124"/>
              <a:gd name="connsiteY2" fmla="*/ 6858000 h 6858000"/>
              <a:gd name="connsiteX3" fmla="*/ 5953124 w 5953124"/>
              <a:gd name="connsiteY3" fmla="*/ 3944233 h 6858000"/>
              <a:gd name="connsiteX4" fmla="*/ 5953124 w 5953124"/>
              <a:gd name="connsiteY4" fmla="*/ 5379293 h 6858000"/>
              <a:gd name="connsiteX5" fmla="*/ 4679919 w 5953124"/>
              <a:gd name="connsiteY5" fmla="*/ 6858000 h 6858000"/>
              <a:gd name="connsiteX6" fmla="*/ 3444295 w 5953124"/>
              <a:gd name="connsiteY6" fmla="*/ 6858000 h 6858000"/>
              <a:gd name="connsiteX7" fmla="*/ 5953124 w 5953124"/>
              <a:gd name="connsiteY7" fmla="*/ 2405175 h 6858000"/>
              <a:gd name="connsiteX8" fmla="*/ 5953124 w 5953124"/>
              <a:gd name="connsiteY8" fmla="*/ 3840042 h 6858000"/>
              <a:gd name="connsiteX9" fmla="*/ 3354515 w 5953124"/>
              <a:gd name="connsiteY9" fmla="*/ 6858000 h 6858000"/>
              <a:gd name="connsiteX10" fmla="*/ 2119052 w 5953124"/>
              <a:gd name="connsiteY10" fmla="*/ 6858000 h 6858000"/>
              <a:gd name="connsiteX11" fmla="*/ 5953124 w 5953124"/>
              <a:gd name="connsiteY11" fmla="*/ 872022 h 6858000"/>
              <a:gd name="connsiteX12" fmla="*/ 5953124 w 5953124"/>
              <a:gd name="connsiteY12" fmla="*/ 2302707 h 6858000"/>
              <a:gd name="connsiteX13" fmla="*/ 3592793 w 5953124"/>
              <a:gd name="connsiteY13" fmla="*/ 5041927 h 6858000"/>
              <a:gd name="connsiteX14" fmla="*/ 2359024 w 5953124"/>
              <a:gd name="connsiteY14" fmla="*/ 5046663 h 6858000"/>
              <a:gd name="connsiteX15" fmla="*/ 5383784 w 5953124"/>
              <a:gd name="connsiteY15" fmla="*/ 0 h 6858000"/>
              <a:gd name="connsiteX16" fmla="*/ 5953124 w 5953124"/>
              <a:gd name="connsiteY16" fmla="*/ 0 h 6858000"/>
              <a:gd name="connsiteX17" fmla="*/ 5953124 w 5953124"/>
              <a:gd name="connsiteY17" fmla="*/ 769921 h 6858000"/>
              <a:gd name="connsiteX18" fmla="*/ 1265634 w 5953124"/>
              <a:gd name="connsiteY18" fmla="*/ 6210300 h 6858000"/>
              <a:gd name="connsiteX19" fmla="*/ 39688 w 5953124"/>
              <a:gd name="connsiteY19" fmla="*/ 6207286 h 6858000"/>
              <a:gd name="connsiteX20" fmla="*/ 4064039 w 5953124"/>
              <a:gd name="connsiteY20" fmla="*/ 0 h 6858000"/>
              <a:gd name="connsiteX21" fmla="*/ 5293402 w 5953124"/>
              <a:gd name="connsiteY21" fmla="*/ 0 h 6858000"/>
              <a:gd name="connsiteX22" fmla="*/ 1226108 w 5953124"/>
              <a:gd name="connsiteY22" fmla="*/ 4714902 h 6858000"/>
              <a:gd name="connsiteX23" fmla="*/ 0 w 5953124"/>
              <a:gd name="connsiteY23" fmla="*/ 4719638 h 6858000"/>
              <a:gd name="connsiteX24" fmla="*/ 2748515 w 5953124"/>
              <a:gd name="connsiteY24" fmla="*/ 0 h 6858000"/>
              <a:gd name="connsiteX25" fmla="*/ 3989207 w 5953124"/>
              <a:gd name="connsiteY25" fmla="*/ 0 h 6858000"/>
              <a:gd name="connsiteX26" fmla="*/ 1286891 w 5953124"/>
              <a:gd name="connsiteY26" fmla="*/ 3143277 h 6858000"/>
              <a:gd name="connsiteX27" fmla="*/ 38100 w 5953124"/>
              <a:gd name="connsiteY27" fmla="*/ 31480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3124" h="6858000">
                <a:moveTo>
                  <a:pt x="5953124" y="5477147"/>
                </a:moveTo>
                <a:lnTo>
                  <a:pt x="5953124" y="6858000"/>
                </a:lnTo>
                <a:lnTo>
                  <a:pt x="4763965" y="6858000"/>
                </a:lnTo>
                <a:close/>
                <a:moveTo>
                  <a:pt x="5953124" y="3944233"/>
                </a:moveTo>
                <a:lnTo>
                  <a:pt x="5953124" y="5379293"/>
                </a:lnTo>
                <a:lnTo>
                  <a:pt x="4679919" y="6858000"/>
                </a:lnTo>
                <a:lnTo>
                  <a:pt x="3444295" y="6858000"/>
                </a:lnTo>
                <a:close/>
                <a:moveTo>
                  <a:pt x="5953124" y="2405175"/>
                </a:moveTo>
                <a:lnTo>
                  <a:pt x="5953124" y="3840042"/>
                </a:lnTo>
                <a:lnTo>
                  <a:pt x="3354515" y="6858000"/>
                </a:lnTo>
                <a:lnTo>
                  <a:pt x="2119052" y="6858000"/>
                </a:lnTo>
                <a:close/>
                <a:moveTo>
                  <a:pt x="5953124" y="872022"/>
                </a:moveTo>
                <a:lnTo>
                  <a:pt x="5953124" y="2302707"/>
                </a:lnTo>
                <a:lnTo>
                  <a:pt x="3592793" y="5041927"/>
                </a:lnTo>
                <a:lnTo>
                  <a:pt x="2359024" y="5046663"/>
                </a:lnTo>
                <a:close/>
                <a:moveTo>
                  <a:pt x="5383784" y="0"/>
                </a:moveTo>
                <a:lnTo>
                  <a:pt x="5953124" y="0"/>
                </a:lnTo>
                <a:lnTo>
                  <a:pt x="5953124" y="769921"/>
                </a:lnTo>
                <a:lnTo>
                  <a:pt x="1265634" y="6210300"/>
                </a:lnTo>
                <a:lnTo>
                  <a:pt x="39688" y="6207286"/>
                </a:lnTo>
                <a:close/>
                <a:moveTo>
                  <a:pt x="4064039" y="0"/>
                </a:moveTo>
                <a:lnTo>
                  <a:pt x="5293402" y="0"/>
                </a:lnTo>
                <a:lnTo>
                  <a:pt x="1226108" y="4714902"/>
                </a:lnTo>
                <a:lnTo>
                  <a:pt x="0" y="4719638"/>
                </a:lnTo>
                <a:close/>
                <a:moveTo>
                  <a:pt x="2748515" y="0"/>
                </a:moveTo>
                <a:lnTo>
                  <a:pt x="3989207" y="0"/>
                </a:lnTo>
                <a:lnTo>
                  <a:pt x="1286891" y="3143277"/>
                </a:lnTo>
                <a:lnTo>
                  <a:pt x="38100" y="31480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3" name="Espace réservé du texte 16">
            <a:extLst>
              <a:ext uri="{FF2B5EF4-FFF2-40B4-BE49-F238E27FC236}">
                <a16:creationId xmlns:a16="http://schemas.microsoft.com/office/drawing/2014/main" id="{86752DF6-BF21-421F-B30A-9F4C80807A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2600" y="1829818"/>
            <a:ext cx="4787500" cy="430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4" name="Espace réservé du texte 16">
            <a:extLst>
              <a:ext uri="{FF2B5EF4-FFF2-40B4-BE49-F238E27FC236}">
                <a16:creationId xmlns:a16="http://schemas.microsoft.com/office/drawing/2014/main" id="{4487A7F4-DBB0-4971-8D58-6AF9D91F5B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2600" y="2283989"/>
            <a:ext cx="47875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4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4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4"/>
              </a:buBlip>
              <a:defRPr sz="1330"/>
            </a:lvl3pPr>
            <a:lvl4pPr marL="1596079" indent="-228011">
              <a:buFontTx/>
              <a:buBlip>
                <a:blip r:embed="rId4"/>
              </a:buBlip>
              <a:defRPr sz="1197"/>
            </a:lvl4pPr>
            <a:lvl5pPr marL="2052102" indent="-228011">
              <a:buFontTx/>
              <a:buBlip>
                <a:blip r:embed="rId4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5" name="Espace réservé pour une image  3">
            <a:extLst>
              <a:ext uri="{FF2B5EF4-FFF2-40B4-BE49-F238E27FC236}">
                <a16:creationId xmlns:a16="http://schemas.microsoft.com/office/drawing/2014/main" id="{79DE9434-0BC0-4D00-870F-69ED21B4E5BE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583520" y="1784519"/>
            <a:ext cx="526625" cy="52665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3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9DF5AF3-7960-4CC6-89AA-92C4336BED83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804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ayée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A03306BE-0328-4494-850C-E7A2E457B36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" y="0"/>
            <a:ext cx="5937621" cy="6840538"/>
          </a:xfrm>
          <a:custGeom>
            <a:avLst/>
            <a:gdLst>
              <a:gd name="connsiteX0" fmla="*/ 0 w 5953124"/>
              <a:gd name="connsiteY0" fmla="*/ 5477147 h 6858000"/>
              <a:gd name="connsiteX1" fmla="*/ 1189159 w 5953124"/>
              <a:gd name="connsiteY1" fmla="*/ 6858000 h 6858000"/>
              <a:gd name="connsiteX2" fmla="*/ 0 w 5953124"/>
              <a:gd name="connsiteY2" fmla="*/ 6858000 h 6858000"/>
              <a:gd name="connsiteX3" fmla="*/ 0 w 5953124"/>
              <a:gd name="connsiteY3" fmla="*/ 3944233 h 6858000"/>
              <a:gd name="connsiteX4" fmla="*/ 2508829 w 5953124"/>
              <a:gd name="connsiteY4" fmla="*/ 6858000 h 6858000"/>
              <a:gd name="connsiteX5" fmla="*/ 1273205 w 5953124"/>
              <a:gd name="connsiteY5" fmla="*/ 6858000 h 6858000"/>
              <a:gd name="connsiteX6" fmla="*/ 0 w 5953124"/>
              <a:gd name="connsiteY6" fmla="*/ 5379293 h 6858000"/>
              <a:gd name="connsiteX7" fmla="*/ 0 w 5953124"/>
              <a:gd name="connsiteY7" fmla="*/ 2405175 h 6858000"/>
              <a:gd name="connsiteX8" fmla="*/ 3834072 w 5953124"/>
              <a:gd name="connsiteY8" fmla="*/ 6858000 h 6858000"/>
              <a:gd name="connsiteX9" fmla="*/ 2598609 w 5953124"/>
              <a:gd name="connsiteY9" fmla="*/ 6858000 h 6858000"/>
              <a:gd name="connsiteX10" fmla="*/ 0 w 5953124"/>
              <a:gd name="connsiteY10" fmla="*/ 3840042 h 6858000"/>
              <a:gd name="connsiteX11" fmla="*/ 0 w 5953124"/>
              <a:gd name="connsiteY11" fmla="*/ 872022 h 6858000"/>
              <a:gd name="connsiteX12" fmla="*/ 3594100 w 5953124"/>
              <a:gd name="connsiteY12" fmla="*/ 5046663 h 6858000"/>
              <a:gd name="connsiteX13" fmla="*/ 2360331 w 5953124"/>
              <a:gd name="connsiteY13" fmla="*/ 5041927 h 6858000"/>
              <a:gd name="connsiteX14" fmla="*/ 0 w 5953124"/>
              <a:gd name="connsiteY14" fmla="*/ 2302707 h 6858000"/>
              <a:gd name="connsiteX15" fmla="*/ 1963917 w 5953124"/>
              <a:gd name="connsiteY15" fmla="*/ 0 h 6858000"/>
              <a:gd name="connsiteX16" fmla="*/ 3204609 w 5953124"/>
              <a:gd name="connsiteY16" fmla="*/ 0 h 6858000"/>
              <a:gd name="connsiteX17" fmla="*/ 5915024 w 5953124"/>
              <a:gd name="connsiteY17" fmla="*/ 3148013 h 6858000"/>
              <a:gd name="connsiteX18" fmla="*/ 4666233 w 5953124"/>
              <a:gd name="connsiteY18" fmla="*/ 3143277 h 6858000"/>
              <a:gd name="connsiteX19" fmla="*/ 659722 w 5953124"/>
              <a:gd name="connsiteY19" fmla="*/ 0 h 6858000"/>
              <a:gd name="connsiteX20" fmla="*/ 1889085 w 5953124"/>
              <a:gd name="connsiteY20" fmla="*/ 0 h 6858000"/>
              <a:gd name="connsiteX21" fmla="*/ 5953124 w 5953124"/>
              <a:gd name="connsiteY21" fmla="*/ 4719638 h 6858000"/>
              <a:gd name="connsiteX22" fmla="*/ 4727016 w 5953124"/>
              <a:gd name="connsiteY22" fmla="*/ 4714902 h 6858000"/>
              <a:gd name="connsiteX23" fmla="*/ 0 w 5953124"/>
              <a:gd name="connsiteY23" fmla="*/ 0 h 6858000"/>
              <a:gd name="connsiteX24" fmla="*/ 569340 w 5953124"/>
              <a:gd name="connsiteY24" fmla="*/ 0 h 6858000"/>
              <a:gd name="connsiteX25" fmla="*/ 5913436 w 5953124"/>
              <a:gd name="connsiteY25" fmla="*/ 6207286 h 6858000"/>
              <a:gd name="connsiteX26" fmla="*/ 4687490 w 5953124"/>
              <a:gd name="connsiteY26" fmla="*/ 6210300 h 6858000"/>
              <a:gd name="connsiteX27" fmla="*/ 0 w 5953124"/>
              <a:gd name="connsiteY27" fmla="*/ 7699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3124" h="6858000">
                <a:moveTo>
                  <a:pt x="0" y="5477147"/>
                </a:moveTo>
                <a:lnTo>
                  <a:pt x="1189159" y="6858000"/>
                </a:lnTo>
                <a:lnTo>
                  <a:pt x="0" y="6858000"/>
                </a:lnTo>
                <a:close/>
                <a:moveTo>
                  <a:pt x="0" y="3944233"/>
                </a:moveTo>
                <a:lnTo>
                  <a:pt x="2508829" y="6858000"/>
                </a:lnTo>
                <a:lnTo>
                  <a:pt x="1273205" y="6858000"/>
                </a:lnTo>
                <a:lnTo>
                  <a:pt x="0" y="5379293"/>
                </a:lnTo>
                <a:close/>
                <a:moveTo>
                  <a:pt x="0" y="2405175"/>
                </a:moveTo>
                <a:lnTo>
                  <a:pt x="3834072" y="6858000"/>
                </a:lnTo>
                <a:lnTo>
                  <a:pt x="2598609" y="6858000"/>
                </a:lnTo>
                <a:lnTo>
                  <a:pt x="0" y="3840042"/>
                </a:lnTo>
                <a:close/>
                <a:moveTo>
                  <a:pt x="0" y="872022"/>
                </a:moveTo>
                <a:lnTo>
                  <a:pt x="3594100" y="5046663"/>
                </a:lnTo>
                <a:lnTo>
                  <a:pt x="2360331" y="5041927"/>
                </a:lnTo>
                <a:lnTo>
                  <a:pt x="0" y="2302707"/>
                </a:lnTo>
                <a:close/>
                <a:moveTo>
                  <a:pt x="1963917" y="0"/>
                </a:moveTo>
                <a:lnTo>
                  <a:pt x="3204609" y="0"/>
                </a:lnTo>
                <a:lnTo>
                  <a:pt x="5915024" y="3148013"/>
                </a:lnTo>
                <a:lnTo>
                  <a:pt x="4666233" y="3143277"/>
                </a:lnTo>
                <a:close/>
                <a:moveTo>
                  <a:pt x="659722" y="0"/>
                </a:moveTo>
                <a:lnTo>
                  <a:pt x="1889085" y="0"/>
                </a:lnTo>
                <a:lnTo>
                  <a:pt x="5953124" y="4719638"/>
                </a:lnTo>
                <a:lnTo>
                  <a:pt x="4727016" y="4714902"/>
                </a:lnTo>
                <a:close/>
                <a:moveTo>
                  <a:pt x="0" y="0"/>
                </a:moveTo>
                <a:lnTo>
                  <a:pt x="569340" y="0"/>
                </a:lnTo>
                <a:lnTo>
                  <a:pt x="5913436" y="6207286"/>
                </a:lnTo>
                <a:lnTo>
                  <a:pt x="4687490" y="6210300"/>
                </a:lnTo>
                <a:lnTo>
                  <a:pt x="0" y="76992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5" name="Espace réservé du texte 16">
            <a:extLst>
              <a:ext uri="{FF2B5EF4-FFF2-40B4-BE49-F238E27FC236}">
                <a16:creationId xmlns:a16="http://schemas.microsoft.com/office/drawing/2014/main" id="{A499EB48-69CA-4777-A730-14655169D1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15115" y="1890644"/>
            <a:ext cx="4787500" cy="430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26" name="Espace réservé du texte 16">
            <a:extLst>
              <a:ext uri="{FF2B5EF4-FFF2-40B4-BE49-F238E27FC236}">
                <a16:creationId xmlns:a16="http://schemas.microsoft.com/office/drawing/2014/main" id="{FB175DAD-5E46-4AB2-B774-BE4DDB83D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15115" y="2348511"/>
            <a:ext cx="47875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3"/>
              </a:buBlip>
              <a:defRPr sz="1396"/>
            </a:lvl3pPr>
            <a:lvl4pPr marL="1596079" indent="-228011">
              <a:buFontTx/>
              <a:buBlip>
                <a:blip r:embed="rId3"/>
              </a:buBlip>
              <a:defRPr sz="1330"/>
            </a:lvl4pPr>
            <a:lvl5pPr marL="2052102" indent="-228011">
              <a:buFontTx/>
              <a:buBlip>
                <a:blip r:embed="rId3"/>
              </a:buBlip>
              <a:defRPr sz="1330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27" name="Espace réservé pour une image  3">
            <a:extLst>
              <a:ext uri="{FF2B5EF4-FFF2-40B4-BE49-F238E27FC236}">
                <a16:creationId xmlns:a16="http://schemas.microsoft.com/office/drawing/2014/main" id="{4CBAA7DF-BA70-4E4E-9F8C-E4F718666DB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454593" y="1845372"/>
            <a:ext cx="526625" cy="52665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marR="0" indent="0" algn="ctr" defTabSz="912045" rtl="0" eaLnBrk="1" fontAlgn="auto" latinLnBrk="0" hangingPunct="1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6">
                <a:solidFill>
                  <a:schemeClr val="bg1"/>
                </a:solidFill>
              </a:defRPr>
            </a:lvl1pPr>
          </a:lstStyle>
          <a:p>
            <a:pPr marL="0" marR="0" lvl="0" indent="0" algn="ctr" defTabSz="912045" rtl="0" eaLnBrk="1" fontAlgn="auto" latinLnBrk="0" hangingPunct="1">
              <a:lnSpc>
                <a:spcPct val="90000"/>
              </a:lnSpc>
              <a:spcBef>
                <a:spcPts val="99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Picto blanc</a:t>
            </a:r>
          </a:p>
          <a:p>
            <a:endParaRPr lang="fr-FR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91CF550-7DB8-4C6E-A056-D4F7D71AB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2537" y="143633"/>
            <a:ext cx="618140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69DB06F7-A6D9-4C3F-9E22-03AE38A581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2537" y="612036"/>
            <a:ext cx="618140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FF49CCC8-F02A-4764-B528-86FFB921A7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4126" y="191511"/>
            <a:ext cx="788481" cy="71816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0C76A3C-A376-4EDF-80B9-02A078FD6380}"/>
              </a:ext>
            </a:extLst>
          </p:cNvPr>
          <p:cNvSpPr txBox="1"/>
          <p:nvPr userDrawn="1"/>
        </p:nvSpPr>
        <p:spPr>
          <a:xfrm>
            <a:off x="9269712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829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emi-écran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rgbClr val="B61D1E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6" name="Espace réservé du texte 16">
            <a:extLst>
              <a:ext uri="{FF2B5EF4-FFF2-40B4-BE49-F238E27FC236}">
                <a16:creationId xmlns:a16="http://schemas.microsoft.com/office/drawing/2014/main" id="{998D1B49-A34C-41E6-94DB-BE26A0599C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46181" y="2316868"/>
            <a:ext cx="4787500" cy="4309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accent3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1A2E8B3A-5831-418C-BE92-B6B04DDA12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46181" y="2755215"/>
            <a:ext cx="47875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4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4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4"/>
              </a:buBlip>
              <a:defRPr sz="1330"/>
            </a:lvl3pPr>
            <a:lvl4pPr marL="1596079" indent="-228011">
              <a:buFontTx/>
              <a:buBlip>
                <a:blip r:embed="rId4"/>
              </a:buBlip>
              <a:defRPr sz="1197"/>
            </a:lvl4pPr>
            <a:lvl5pPr marL="2052102" indent="-228011">
              <a:buFontTx/>
              <a:buBlip>
                <a:blip r:embed="rId4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8" name="Espace réservé pour une image  3">
            <a:extLst>
              <a:ext uri="{FF2B5EF4-FFF2-40B4-BE49-F238E27FC236}">
                <a16:creationId xmlns:a16="http://schemas.microsoft.com/office/drawing/2014/main" id="{11635C99-4015-4FCA-8463-A63C11AAE38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23453" y="-1"/>
            <a:ext cx="7781453" cy="6848024"/>
          </a:xfrm>
          <a:custGeom>
            <a:avLst/>
            <a:gdLst>
              <a:gd name="connsiteX0" fmla="*/ 0 w 526625"/>
              <a:gd name="connsiteY0" fmla="*/ 0 h 526656"/>
              <a:gd name="connsiteX1" fmla="*/ 526625 w 526625"/>
              <a:gd name="connsiteY1" fmla="*/ 0 h 526656"/>
              <a:gd name="connsiteX2" fmla="*/ 526625 w 526625"/>
              <a:gd name="connsiteY2" fmla="*/ 526656 h 526656"/>
              <a:gd name="connsiteX3" fmla="*/ 0 w 526625"/>
              <a:gd name="connsiteY3" fmla="*/ 526656 h 526656"/>
              <a:gd name="connsiteX4" fmla="*/ 0 w 526625"/>
              <a:gd name="connsiteY4" fmla="*/ 0 h 526656"/>
              <a:gd name="connsiteX0" fmla="*/ 0 w 526625"/>
              <a:gd name="connsiteY0" fmla="*/ 0 h 585271"/>
              <a:gd name="connsiteX1" fmla="*/ 526625 w 526625"/>
              <a:gd name="connsiteY1" fmla="*/ 0 h 585271"/>
              <a:gd name="connsiteX2" fmla="*/ 374225 w 526625"/>
              <a:gd name="connsiteY2" fmla="*/ 585271 h 585271"/>
              <a:gd name="connsiteX3" fmla="*/ 0 w 526625"/>
              <a:gd name="connsiteY3" fmla="*/ 526656 h 585271"/>
              <a:gd name="connsiteX4" fmla="*/ 0 w 526625"/>
              <a:gd name="connsiteY4" fmla="*/ 0 h 585271"/>
              <a:gd name="connsiteX0" fmla="*/ 1592 w 528217"/>
              <a:gd name="connsiteY0" fmla="*/ 0 h 585271"/>
              <a:gd name="connsiteX1" fmla="*/ 528217 w 528217"/>
              <a:gd name="connsiteY1" fmla="*/ 0 h 585271"/>
              <a:gd name="connsiteX2" fmla="*/ 375817 w 528217"/>
              <a:gd name="connsiteY2" fmla="*/ 585271 h 585271"/>
              <a:gd name="connsiteX3" fmla="*/ 0 w 528217"/>
              <a:gd name="connsiteY3" fmla="*/ 580483 h 585271"/>
              <a:gd name="connsiteX4" fmla="*/ 1592 w 528217"/>
              <a:gd name="connsiteY4" fmla="*/ 0 h 585271"/>
              <a:gd name="connsiteX0" fmla="*/ 1592 w 528217"/>
              <a:gd name="connsiteY0" fmla="*/ 0 h 583277"/>
              <a:gd name="connsiteX1" fmla="*/ 528217 w 528217"/>
              <a:gd name="connsiteY1" fmla="*/ 0 h 583277"/>
              <a:gd name="connsiteX2" fmla="*/ 262020 w 528217"/>
              <a:gd name="connsiteY2" fmla="*/ 583277 h 583277"/>
              <a:gd name="connsiteX3" fmla="*/ 0 w 528217"/>
              <a:gd name="connsiteY3" fmla="*/ 580483 h 583277"/>
              <a:gd name="connsiteX4" fmla="*/ 1592 w 528217"/>
              <a:gd name="connsiteY4" fmla="*/ 0 h 583277"/>
              <a:gd name="connsiteX0" fmla="*/ 1592 w 528217"/>
              <a:gd name="connsiteY0" fmla="*/ 0 h 582280"/>
              <a:gd name="connsiteX1" fmla="*/ 528217 w 528217"/>
              <a:gd name="connsiteY1" fmla="*/ 0 h 582280"/>
              <a:gd name="connsiteX2" fmla="*/ 208703 w 528217"/>
              <a:gd name="connsiteY2" fmla="*/ 582280 h 582280"/>
              <a:gd name="connsiteX3" fmla="*/ 0 w 528217"/>
              <a:gd name="connsiteY3" fmla="*/ 580483 h 582280"/>
              <a:gd name="connsiteX4" fmla="*/ 1592 w 528217"/>
              <a:gd name="connsiteY4" fmla="*/ 0 h 5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217" h="582280">
                <a:moveTo>
                  <a:pt x="1592" y="0"/>
                </a:moveTo>
                <a:lnTo>
                  <a:pt x="528217" y="0"/>
                </a:lnTo>
                <a:lnTo>
                  <a:pt x="208703" y="582280"/>
                </a:lnTo>
                <a:lnTo>
                  <a:pt x="0" y="580483"/>
                </a:lnTo>
                <a:cubicBezTo>
                  <a:pt x="531" y="386989"/>
                  <a:pt x="1061" y="193494"/>
                  <a:pt x="1592" y="0"/>
                </a:cubicBez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txBody>
          <a:bodyPr lIns="0" tIns="2016000" rIns="0" bIns="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5729B94C-A593-4D4A-B371-D293C7E2BF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71138" y="2288442"/>
            <a:ext cx="525600" cy="525600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1596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Picto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536C1DA-F804-4372-BD4D-2FC062798DB1}"/>
              </a:ext>
            </a:extLst>
          </p:cNvPr>
          <p:cNvSpPr txBox="1"/>
          <p:nvPr userDrawn="1"/>
        </p:nvSpPr>
        <p:spPr>
          <a:xfrm>
            <a:off x="9278414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313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n 3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6F0F5194-486D-4D54-B385-004A0F9558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48366" y="0"/>
            <a:ext cx="4792569" cy="6840538"/>
          </a:xfrm>
          <a:custGeom>
            <a:avLst/>
            <a:gdLst>
              <a:gd name="connsiteX0" fmla="*/ 3372750 w 4805082"/>
              <a:gd name="connsiteY0" fmla="*/ 2752858 h 6858000"/>
              <a:gd name="connsiteX1" fmla="*/ 4805082 w 4805082"/>
              <a:gd name="connsiteY1" fmla="*/ 2752858 h 6858000"/>
              <a:gd name="connsiteX2" fmla="*/ 3510616 w 4805082"/>
              <a:gd name="connsiteY2" fmla="*/ 6858000 h 6858000"/>
              <a:gd name="connsiteX3" fmla="*/ 2078284 w 4805082"/>
              <a:gd name="connsiteY3" fmla="*/ 6858000 h 6858000"/>
              <a:gd name="connsiteX4" fmla="*/ 2333608 w 4805082"/>
              <a:gd name="connsiteY4" fmla="*/ 1376429 h 6858000"/>
              <a:gd name="connsiteX5" fmla="*/ 3765940 w 4805082"/>
              <a:gd name="connsiteY5" fmla="*/ 1376429 h 6858000"/>
              <a:gd name="connsiteX6" fmla="*/ 2471474 w 4805082"/>
              <a:gd name="connsiteY6" fmla="*/ 5481571 h 6858000"/>
              <a:gd name="connsiteX7" fmla="*/ 1039142 w 4805082"/>
              <a:gd name="connsiteY7" fmla="*/ 5481571 h 6858000"/>
              <a:gd name="connsiteX8" fmla="*/ 1294466 w 4805082"/>
              <a:gd name="connsiteY8" fmla="*/ 0 h 6858000"/>
              <a:gd name="connsiteX9" fmla="*/ 2726798 w 4805082"/>
              <a:gd name="connsiteY9" fmla="*/ 0 h 6858000"/>
              <a:gd name="connsiteX10" fmla="*/ 1432332 w 4805082"/>
              <a:gd name="connsiteY10" fmla="*/ 4105142 h 6858000"/>
              <a:gd name="connsiteX11" fmla="*/ 0 w 4805082"/>
              <a:gd name="connsiteY11" fmla="*/ 4105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05082" h="6858000">
                <a:moveTo>
                  <a:pt x="3372750" y="2752858"/>
                </a:moveTo>
                <a:lnTo>
                  <a:pt x="4805082" y="2752858"/>
                </a:lnTo>
                <a:lnTo>
                  <a:pt x="3510616" y="6858000"/>
                </a:lnTo>
                <a:lnTo>
                  <a:pt x="2078284" y="6858000"/>
                </a:lnTo>
                <a:close/>
                <a:moveTo>
                  <a:pt x="2333608" y="1376429"/>
                </a:moveTo>
                <a:lnTo>
                  <a:pt x="3765940" y="1376429"/>
                </a:lnTo>
                <a:lnTo>
                  <a:pt x="2471474" y="5481571"/>
                </a:lnTo>
                <a:lnTo>
                  <a:pt x="1039142" y="5481571"/>
                </a:lnTo>
                <a:close/>
                <a:moveTo>
                  <a:pt x="1294466" y="0"/>
                </a:moveTo>
                <a:lnTo>
                  <a:pt x="2726798" y="0"/>
                </a:lnTo>
                <a:lnTo>
                  <a:pt x="1432332" y="4105142"/>
                </a:lnTo>
                <a:lnTo>
                  <a:pt x="0" y="41051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texte 16">
            <a:extLst>
              <a:ext uri="{FF2B5EF4-FFF2-40B4-BE49-F238E27FC236}">
                <a16:creationId xmlns:a16="http://schemas.microsoft.com/office/drawing/2014/main" id="{EE6D22F9-DC2D-49C6-B056-5457760B40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6412" y="1890644"/>
            <a:ext cx="4787500" cy="430900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6" name="Espace réservé du texte 16">
            <a:extLst>
              <a:ext uri="{FF2B5EF4-FFF2-40B4-BE49-F238E27FC236}">
                <a16:creationId xmlns:a16="http://schemas.microsoft.com/office/drawing/2014/main" id="{B7081959-4723-429E-8993-6D5653AAD4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6412" y="2329062"/>
            <a:ext cx="47875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4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4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4"/>
              </a:buBlip>
              <a:defRPr sz="1330"/>
            </a:lvl3pPr>
            <a:lvl4pPr marL="1596079" indent="-228011">
              <a:buFontTx/>
              <a:buBlip>
                <a:blip r:embed="rId4"/>
              </a:buBlip>
              <a:defRPr sz="1197"/>
            </a:lvl4pPr>
            <a:lvl5pPr marL="2052102" indent="-228011">
              <a:buFontTx/>
              <a:buBlip>
                <a:blip r:embed="rId4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7" name="Espace réservé pour une image  3">
            <a:extLst>
              <a:ext uri="{FF2B5EF4-FFF2-40B4-BE49-F238E27FC236}">
                <a16:creationId xmlns:a16="http://schemas.microsoft.com/office/drawing/2014/main" id="{FCB0C766-18A4-44BC-A0C7-3365C5401F0E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82530" y="1839544"/>
            <a:ext cx="526625" cy="526656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bg1"/>
            </a:solidFill>
          </a:ln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1E343E3-C9F2-4963-8C3C-92D516DC5FD6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3472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hexag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Picture Placeholder 29">
            <a:extLst>
              <a:ext uri="{FF2B5EF4-FFF2-40B4-BE49-F238E27FC236}">
                <a16:creationId xmlns:a16="http://schemas.microsoft.com/office/drawing/2014/main" id="{7F5CF02D-0F92-4992-BDE1-69C36DC89BFE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155481" y="1350248"/>
            <a:ext cx="1734027" cy="2011590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2" name="Picture Placeholder 30">
            <a:extLst>
              <a:ext uri="{FF2B5EF4-FFF2-40B4-BE49-F238E27FC236}">
                <a16:creationId xmlns:a16="http://schemas.microsoft.com/office/drawing/2014/main" id="{869F2C1B-1D9F-48E1-BE20-666C8C23C26F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8914156" y="1350247"/>
            <a:ext cx="1734027" cy="2011590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3" name="Picture Placeholder 31">
            <a:extLst>
              <a:ext uri="{FF2B5EF4-FFF2-40B4-BE49-F238E27FC236}">
                <a16:creationId xmlns:a16="http://schemas.microsoft.com/office/drawing/2014/main" id="{65EC38CF-BBA2-4B66-B9BC-32D0838EF9F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9799654" y="2958698"/>
            <a:ext cx="1734027" cy="2011590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4" name="Picture Placeholder 33">
            <a:extLst>
              <a:ext uri="{FF2B5EF4-FFF2-40B4-BE49-F238E27FC236}">
                <a16:creationId xmlns:a16="http://schemas.microsoft.com/office/drawing/2014/main" id="{E47C85B4-66E4-494F-92E7-C78DA68D57C9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8028656" y="2958698"/>
            <a:ext cx="1734027" cy="2011590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9F3CE28E-9055-4F03-BECF-6E6E4B362664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6263341" y="2958698"/>
            <a:ext cx="1734027" cy="2011590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6" name="Picture Placeholder 32">
            <a:extLst>
              <a:ext uri="{FF2B5EF4-FFF2-40B4-BE49-F238E27FC236}">
                <a16:creationId xmlns:a16="http://schemas.microsoft.com/office/drawing/2014/main" id="{3353CB8A-8631-4A3F-AC13-7686C93C673D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8914156" y="4567148"/>
            <a:ext cx="1734027" cy="2011590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17" name="Picture Placeholder 27">
            <a:extLst>
              <a:ext uri="{FF2B5EF4-FFF2-40B4-BE49-F238E27FC236}">
                <a16:creationId xmlns:a16="http://schemas.microsoft.com/office/drawing/2014/main" id="{C91042C9-548E-48CA-B648-4C6C81C8413C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7155481" y="4567149"/>
            <a:ext cx="1734027" cy="2011590"/>
          </a:xfrm>
          <a:custGeom>
            <a:avLst/>
            <a:gdLst>
              <a:gd name="connsiteX0" fmla="*/ 869278 w 1738555"/>
              <a:gd name="connsiteY0" fmla="*/ 0 h 2016725"/>
              <a:gd name="connsiteX1" fmla="*/ 1738555 w 1738555"/>
              <a:gd name="connsiteY1" fmla="*/ 434639 h 2016725"/>
              <a:gd name="connsiteX2" fmla="*/ 1738555 w 1738555"/>
              <a:gd name="connsiteY2" fmla="*/ 1582086 h 2016725"/>
              <a:gd name="connsiteX3" fmla="*/ 869278 w 1738555"/>
              <a:gd name="connsiteY3" fmla="*/ 2016725 h 2016725"/>
              <a:gd name="connsiteX4" fmla="*/ 0 w 1738555"/>
              <a:gd name="connsiteY4" fmla="*/ 1582086 h 2016725"/>
              <a:gd name="connsiteX5" fmla="*/ 0 w 1738555"/>
              <a:gd name="connsiteY5" fmla="*/ 434639 h 20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8555" h="2016725">
                <a:moveTo>
                  <a:pt x="869278" y="0"/>
                </a:moveTo>
                <a:lnTo>
                  <a:pt x="1738555" y="434639"/>
                </a:lnTo>
                <a:lnTo>
                  <a:pt x="1738555" y="1582086"/>
                </a:lnTo>
                <a:lnTo>
                  <a:pt x="869278" y="2016725"/>
                </a:lnTo>
                <a:lnTo>
                  <a:pt x="0" y="1582086"/>
                </a:lnTo>
                <a:lnTo>
                  <a:pt x="0" y="434639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>
            <a:lvl1pPr>
              <a:defRPr sz="1346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id-ID" dirty="0"/>
          </a:p>
        </p:txBody>
      </p:sp>
      <p:sp>
        <p:nvSpPr>
          <p:cNvPr id="25" name="Espace réservé du texte 16">
            <a:extLst>
              <a:ext uri="{FF2B5EF4-FFF2-40B4-BE49-F238E27FC236}">
                <a16:creationId xmlns:a16="http://schemas.microsoft.com/office/drawing/2014/main" id="{2DA928FE-417B-415E-B749-D8B45F88E3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7431" y="1890644"/>
            <a:ext cx="4787500" cy="430900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26" name="Espace réservé du texte 16">
            <a:extLst>
              <a:ext uri="{FF2B5EF4-FFF2-40B4-BE49-F238E27FC236}">
                <a16:creationId xmlns:a16="http://schemas.microsoft.com/office/drawing/2014/main" id="{77329285-A534-4AD5-9E2D-6A215D61C4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431" y="2329062"/>
            <a:ext cx="47875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4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4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4"/>
              </a:buBlip>
              <a:defRPr sz="1330"/>
            </a:lvl3pPr>
            <a:lvl4pPr marL="1596079" indent="-228011">
              <a:buFontTx/>
              <a:buBlip>
                <a:blip r:embed="rId4"/>
              </a:buBlip>
              <a:defRPr sz="1197"/>
            </a:lvl4pPr>
            <a:lvl5pPr marL="2052102" indent="-228011">
              <a:buFontTx/>
              <a:buBlip>
                <a:blip r:embed="rId4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27" name="Espace réservé pour une image  3">
            <a:extLst>
              <a:ext uri="{FF2B5EF4-FFF2-40B4-BE49-F238E27FC236}">
                <a16:creationId xmlns:a16="http://schemas.microsoft.com/office/drawing/2014/main" id="{6CC6FFDF-5E6F-4B42-8069-B9E3FA1DEF54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589374" y="1852080"/>
            <a:ext cx="526625" cy="526656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1BF4753-CE22-4FED-A42C-7BE837A6E3EA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16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E5AB825-5784-4346-A284-2F09DA8E58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763" y="552093"/>
            <a:ext cx="2852367" cy="59339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 dirty="0"/>
              <a:t>Cliquer sur l'icône pour ajouter une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3BC168-F0CA-4127-AE41-3326FE1C9510}"/>
              </a:ext>
            </a:extLst>
          </p:cNvPr>
          <p:cNvSpPr/>
          <p:nvPr userDrawn="1"/>
        </p:nvSpPr>
        <p:spPr>
          <a:xfrm>
            <a:off x="0" y="404882"/>
            <a:ext cx="10537732" cy="1472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B697E4-D1D4-48AA-BDC7-A2CE174DB754}"/>
              </a:ext>
            </a:extLst>
          </p:cNvPr>
          <p:cNvSpPr/>
          <p:nvPr userDrawn="1"/>
        </p:nvSpPr>
        <p:spPr>
          <a:xfrm>
            <a:off x="1" y="6480609"/>
            <a:ext cx="4928421" cy="35992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marL="0" algn="ctr" defTabSz="608030" rtl="0" eaLnBrk="1" latinLnBrk="0" hangingPunct="1"/>
            <a:r>
              <a:rPr lang="fr-FR" sz="798" kern="1200" cap="small" baseline="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Confidentiel | Tous droits réservés ©Adlere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208C5C-507B-45E8-8FA4-57A5AC025518}"/>
              </a:ext>
            </a:extLst>
          </p:cNvPr>
          <p:cNvSpPr/>
          <p:nvPr userDrawn="1"/>
        </p:nvSpPr>
        <p:spPr>
          <a:xfrm>
            <a:off x="4928425" y="6480609"/>
            <a:ext cx="7231826" cy="35908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D7C3EE-9968-46C5-8C44-3784DB692A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3020" y="191511"/>
            <a:ext cx="1314137" cy="1196945"/>
          </a:xfrm>
          <a:prstGeom prst="rect">
            <a:avLst/>
          </a:prstGeom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91CA62C-C0CA-432E-9478-B652CD4DFD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3250" y="2393889"/>
            <a:ext cx="6223750" cy="2872667"/>
          </a:xfrm>
          <a:prstGeom prst="rect">
            <a:avLst/>
          </a:prstGeom>
        </p:spPr>
        <p:txBody>
          <a:bodyPr/>
          <a:lstStyle>
            <a:lvl1pPr marL="608030" indent="-608030">
              <a:buClr>
                <a:schemeClr val="tx2"/>
              </a:buClr>
              <a:buFont typeface="+mj-lt"/>
              <a:buAutoNum type="arabicPeriod"/>
              <a:defRPr sz="2394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Titre du chapitre 1</a:t>
            </a:r>
          </a:p>
          <a:p>
            <a:pPr lvl="0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8374F3-D086-4D03-8D2A-E5C5A95A46DA}"/>
              </a:ext>
            </a:extLst>
          </p:cNvPr>
          <p:cNvSpPr/>
          <p:nvPr userDrawn="1"/>
        </p:nvSpPr>
        <p:spPr>
          <a:xfrm>
            <a:off x="11533681" y="6536512"/>
            <a:ext cx="122556" cy="254927"/>
          </a:xfrm>
          <a:prstGeom prst="rect">
            <a:avLst/>
          </a:prstGeom>
          <a:solidFill>
            <a:srgbClr val="282A29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6E39F06F-D878-4AB4-B5B2-9BAE1CD30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6538686"/>
            <a:ext cx="504013" cy="24294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4308718-26AE-4D90-B0C0-82C9CCF4B7D5}"/>
              </a:ext>
            </a:extLst>
          </p:cNvPr>
          <p:cNvGrpSpPr/>
          <p:nvPr userDrawn="1"/>
        </p:nvGrpSpPr>
        <p:grpSpPr>
          <a:xfrm>
            <a:off x="3465876" y="1101190"/>
            <a:ext cx="2387566" cy="654923"/>
            <a:chOff x="2606194" y="828000"/>
            <a:chExt cx="1795350" cy="492446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2B20D9AB-5B61-49E4-A91E-07A03B2A7E2A}"/>
                </a:ext>
              </a:extLst>
            </p:cNvPr>
            <p:cNvSpPr txBox="1"/>
            <p:nvPr userDrawn="1"/>
          </p:nvSpPr>
          <p:spPr>
            <a:xfrm>
              <a:off x="2799547" y="828000"/>
              <a:ext cx="1249320" cy="4924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4256" b="1" cap="none" baseline="0" dirty="0">
                  <a:solidFill>
                    <a:schemeClr val="bg2"/>
                  </a:solidFill>
                </a:rPr>
                <a:t>somm</a:t>
              </a:r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0D7F21BC-DD29-4843-AE0E-0CCA997A9B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6194" y="952640"/>
              <a:ext cx="180000" cy="152599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45EBF26-0AC9-4860-B05B-591A14A259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1544" y="995843"/>
              <a:ext cx="540000" cy="218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4889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 uniqu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08C278-3210-42BA-A626-0EB6512E8EC9}"/>
              </a:ext>
            </a:extLst>
          </p:cNvPr>
          <p:cNvSpPr/>
          <p:nvPr userDrawn="1"/>
        </p:nvSpPr>
        <p:spPr>
          <a:xfrm>
            <a:off x="0" y="0"/>
            <a:ext cx="12160250" cy="65445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84" dirty="0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FEBFB8A5-C97D-4CE6-A13D-2DC3D6E5641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362000" y="505242"/>
            <a:ext cx="1436250" cy="14363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blanc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4390EB9-3E01-4D2D-B276-DBBC0B8171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80479" y="2208396"/>
            <a:ext cx="9263746" cy="279955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660" cap="sm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Ajouter un message fort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F05AF29-DA50-41FC-8A0E-3E57830792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69" y="6553272"/>
            <a:ext cx="287250" cy="2616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CB5A0F-46A1-4B36-9781-9CDF03FB2C04}"/>
              </a:ext>
            </a:extLst>
          </p:cNvPr>
          <p:cNvSpPr/>
          <p:nvPr userDrawn="1"/>
        </p:nvSpPr>
        <p:spPr>
          <a:xfrm>
            <a:off x="11536900" y="6546163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A459D6-0FD2-4FD3-B751-54D516DB3A78}"/>
              </a:ext>
            </a:extLst>
          </p:cNvPr>
          <p:cNvSpPr/>
          <p:nvPr userDrawn="1"/>
        </p:nvSpPr>
        <p:spPr>
          <a:xfrm>
            <a:off x="11536898" y="6546163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304AECC-100A-4A8A-AE10-3FB2FD3CD149}"/>
              </a:ext>
            </a:extLst>
          </p:cNvPr>
          <p:cNvSpPr txBox="1">
            <a:spLocks/>
          </p:cNvSpPr>
          <p:nvPr userDrawn="1"/>
        </p:nvSpPr>
        <p:spPr>
          <a:xfrm>
            <a:off x="11659454" y="6548337"/>
            <a:ext cx="504013" cy="242945"/>
          </a:xfrm>
          <a:prstGeom prst="rect">
            <a:avLst/>
          </a:prstGeom>
        </p:spPr>
        <p:txBody>
          <a:bodyPr vert="horz" lIns="121603" tIns="60801" rIns="121603" bIns="60801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1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36DD50-5B53-458A-957C-9C64FF8D20CF}" type="slidenum">
              <a:rPr lang="fr-FR" sz="1077" smtClean="0"/>
              <a:pPr/>
              <a:t>‹N°›</a:t>
            </a:fld>
            <a:endParaRPr lang="fr-FR" sz="1077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657B1BC-318A-4703-BD78-36D21C46A387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439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essages transparents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5D8FF16-9CF9-4B27-BB98-204BDD24703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142202"/>
            <a:ext cx="12160250" cy="5442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28"/>
            </a:lvl1pPr>
          </a:lstStyle>
          <a:p>
            <a:r>
              <a:rPr lang="fr-FR" dirty="0"/>
              <a:t>Ajouter une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193C820-C836-453C-B654-302A1ED452AB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101125" y="1549822"/>
            <a:ext cx="4787500" cy="4787778"/>
          </a:xfrm>
          <a:prstGeom prst="rect">
            <a:avLst/>
          </a:prstGeom>
          <a:solidFill>
            <a:schemeClr val="accent3">
              <a:alpha val="65000"/>
            </a:schemeClr>
          </a:solidFill>
        </p:spPr>
        <p:txBody>
          <a:bodyPr lIns="396000" rIns="396000" anchor="ctr"/>
          <a:lstStyle>
            <a:lvl1pPr marL="0" marR="0" indent="0" algn="ctr" defTabSz="11493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18"/>
              </a:spcAft>
              <a:buClr>
                <a:srgbClr val="FFCC66"/>
              </a:buClr>
              <a:buSzTx/>
              <a:buFont typeface="Arial" panose="020B0604020202020204" pitchFamily="34" charset="0"/>
              <a:buNone/>
              <a:tabLst/>
              <a:defRPr lang="fr-FR" sz="2873" b="1" kern="1200" dirty="0" smtClean="0">
                <a:solidFill>
                  <a:schemeClr val="accent3">
                    <a:lumMod val="50000"/>
                  </a:schemeClr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2pPr>
            <a:lvl3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3pPr>
            <a:lvl4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4pPr>
            <a:lvl5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5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F6E19006-EC74-4A56-8FF5-A6C6B850C5C2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7031845" y="2278014"/>
            <a:ext cx="3351250" cy="3351445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0" rIns="0" anchor="ctr"/>
          <a:lstStyle>
            <a:lvl1pPr marL="0" indent="0" algn="ctr" defTabSz="1127532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fr-FR" sz="1676" kern="1200" dirty="0" smtClean="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2pPr>
            <a:lvl3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3pPr>
            <a:lvl4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4pPr>
            <a:lvl5pPr marL="0" indent="0" algn="ctr" defTabSz="1127532" rtl="0" eaLnBrk="1" latinLnBrk="0" hangingPunct="1">
              <a:buNone/>
              <a:defRPr lang="fr-FR" sz="1676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5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9ACD780-0AEB-4413-A87E-CD63E9624F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528166E9-B1DE-4DF3-9E72-1B3F4B366D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28DE3949-865F-42CF-9387-41B9CD9819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13C2D04-012A-45E6-905A-0FE912264CCF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A5F01F-27ED-4BCA-9CF5-E6D3C1A8F9D7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A80CAF06-0DCD-4F02-AC58-E9C951814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2326CF-F56B-4D8A-97F3-B8404A0751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9172" y="5739221"/>
            <a:ext cx="2019454" cy="589047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2394" b="1" cap="sm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8BD4FD19-F9FC-43CF-A394-D5047B1726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1846" y="5039619"/>
            <a:ext cx="2019454" cy="589047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2394" b="1" cap="sm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A6616BF-DC06-4B53-A301-E96EFD263226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768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essages transparents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01C08E7E-217A-45F7-BA68-E3CE28140AE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142202"/>
            <a:ext cx="12160250" cy="5442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28"/>
            </a:lvl1pPr>
          </a:lstStyle>
          <a:p>
            <a:r>
              <a:rPr lang="fr-FR" dirty="0"/>
              <a:t>Ajouter une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193C820-C836-453C-B654-302A1ED452AB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101125" y="1549822"/>
            <a:ext cx="4787500" cy="4787778"/>
          </a:xfrm>
          <a:prstGeom prst="rect">
            <a:avLst/>
          </a:prstGeom>
          <a:solidFill>
            <a:schemeClr val="accent4">
              <a:alpha val="64706"/>
            </a:schemeClr>
          </a:solidFill>
        </p:spPr>
        <p:txBody>
          <a:bodyPr lIns="396000" rIns="396000" anchor="ctr"/>
          <a:lstStyle>
            <a:lvl1pPr marL="0" indent="0" algn="ctr" defTabSz="11493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schemeClr val="accent4">
                    <a:lumMod val="50000"/>
                  </a:schemeClr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2pPr>
            <a:lvl3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3pPr>
            <a:lvl4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4pPr>
            <a:lvl5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5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64812A8-BD8E-4FE1-BD0E-D6A08D381278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7031845" y="2278014"/>
            <a:ext cx="3351250" cy="3351445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0" rIns="0" anchor="ctr"/>
          <a:lstStyle>
            <a:lvl1pPr marL="0" indent="0" algn="ctr" defTabSz="1127532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fr-FR" sz="1676" kern="1200" dirty="0" smtClean="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2pPr>
            <a:lvl3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3pPr>
            <a:lvl4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4pPr>
            <a:lvl5pPr marL="0" indent="0" algn="ctr" defTabSz="1127532" rtl="0" eaLnBrk="1" latinLnBrk="0" hangingPunct="1">
              <a:buNone/>
              <a:defRPr lang="fr-FR" sz="1676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5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FDB523-9CFE-4694-A5EF-47F066EFA3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368FC7A-1D2D-4AAF-A5A8-21BB355A4D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07F7699-0C46-472E-B6FA-18836C9D2C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3E69F7-CA87-4418-A596-2595B82BE1BF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FC55F1-9E2A-47B8-96AA-A99385F2D135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AD4AA12E-44E7-4FA7-913E-660692F1B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1FB7437F-B8ED-4C2A-81AF-17B2E49072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9172" y="5739221"/>
            <a:ext cx="2019454" cy="589047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2394" b="1" cap="sm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0D3969D1-66B1-466F-BA9F-884C0BE2AC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1846" y="5039619"/>
            <a:ext cx="2019454" cy="589047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2394" b="1" cap="sm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940FD60-0E27-4260-9B29-0C6E7784AB74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3909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essages transparents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E8B97454-413E-4CDA-8764-BEF5AD7816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142202"/>
            <a:ext cx="12160250" cy="5442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28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Ajouter une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193C820-C836-453C-B654-302A1ED452AB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101125" y="1549822"/>
            <a:ext cx="4787500" cy="4787778"/>
          </a:xfrm>
          <a:prstGeom prst="rect">
            <a:avLst/>
          </a:prstGeom>
          <a:solidFill>
            <a:schemeClr val="accent1">
              <a:alpha val="64706"/>
            </a:schemeClr>
          </a:solidFill>
        </p:spPr>
        <p:txBody>
          <a:bodyPr lIns="396000" rIns="396000" anchor="ctr"/>
          <a:lstStyle>
            <a:lvl1pPr marL="0" indent="0" algn="ctr" defTabSz="11493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schemeClr val="accent1">
                    <a:lumMod val="50000"/>
                  </a:schemeClr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2pPr>
            <a:lvl3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3pPr>
            <a:lvl4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 smtClean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4pPr>
            <a:lvl5pPr marL="0" indent="0" algn="ctr" defTabSz="1149302" rtl="0" eaLnBrk="1" latinLnBrk="0" hangingPunct="1">
              <a:spcAft>
                <a:spcPts val="718"/>
              </a:spcAft>
              <a:buClr>
                <a:srgbClr val="FFCC66"/>
              </a:buClr>
              <a:buNone/>
              <a:defRPr lang="fr-FR" sz="2873" b="1" kern="1200" dirty="0">
                <a:solidFill>
                  <a:prstClr val="white"/>
                </a:solidFill>
                <a:latin typeface="Avenir Heavy" charset="0"/>
                <a:ea typeface="Avenir Heavy" charset="0"/>
                <a:cs typeface="Avenir Heavy" charset="0"/>
              </a:defRPr>
            </a:lvl5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64812A8-BD8E-4FE1-BD0E-D6A08D381278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7031845" y="2278014"/>
            <a:ext cx="3351250" cy="3351445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0" rIns="0" anchor="ctr"/>
          <a:lstStyle>
            <a:lvl1pPr marL="0" indent="0" algn="ctr" defTabSz="1127532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fr-FR" sz="1676" kern="1200" dirty="0" smtClean="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2pPr>
            <a:lvl3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3pPr>
            <a:lvl4pPr marL="0" indent="0" algn="ctr" defTabSz="1127532" rtl="0" eaLnBrk="1" latinLnBrk="0" hangingPunct="1">
              <a:buNone/>
              <a:defRPr lang="fr-FR" sz="1676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4pPr>
            <a:lvl5pPr marL="0" indent="0" algn="ctr" defTabSz="1127532" rtl="0" eaLnBrk="1" latinLnBrk="0" hangingPunct="1">
              <a:buNone/>
              <a:defRPr lang="fr-FR" sz="1676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5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6E13A6-490B-40B2-9214-DA796C0349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7030076-A5C0-43EE-8A9C-E6F2451FB7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B07C1B7-D0BE-4D9A-AD6E-677F970C1B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E9886F2-CA54-4865-BC11-D7CDE40380CD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4B71DA-D4B4-4B24-B106-CEE58F68F9AC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07BEC873-2F15-4CD1-98DC-2D8481406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4154669E-DCC9-4C9F-B79A-3AA04F6398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69172" y="5739221"/>
            <a:ext cx="2019454" cy="589047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2394" b="1" cap="sm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27746185-0E72-4AD0-8D66-5DEEC9F6AE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1846" y="5039619"/>
            <a:ext cx="2019454" cy="589047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2394" b="1" cap="sm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349C511-AEB3-4B8A-8D43-54407706252E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6226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86AD8C-8424-4AFA-BE8B-231D8E787EDB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4E833-D57C-4428-8537-FED15AEF78A7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C19E3-229E-4871-B4F2-3411E1993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2874EE-3AE2-4C95-AE22-EB66AED12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52F80B3-B976-4A7F-BB92-8D43B895BD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34C106-9BFB-4656-8876-50F44AF35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6" name="Espace réservé pour une image  15">
            <a:extLst>
              <a:ext uri="{FF2B5EF4-FFF2-40B4-BE49-F238E27FC236}">
                <a16:creationId xmlns:a16="http://schemas.microsoft.com/office/drawing/2014/main" id="{471FB935-3E0D-4692-8B77-D3F7BA835BA4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" y="1090334"/>
            <a:ext cx="3059490" cy="54884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/>
            </a:lvl1pPr>
          </a:lstStyle>
          <a:p>
            <a:r>
              <a:rPr lang="fr-FR" dirty="0"/>
              <a:t>Insérer une image</a:t>
            </a:r>
          </a:p>
        </p:txBody>
      </p:sp>
      <p:sp>
        <p:nvSpPr>
          <p:cNvPr id="11" name="Espace réservé du contenu 9">
            <a:extLst>
              <a:ext uri="{FF2B5EF4-FFF2-40B4-BE49-F238E27FC236}">
                <a16:creationId xmlns:a16="http://schemas.microsoft.com/office/drawing/2014/main" id="{764AE44D-68AD-4B17-A8FF-8768124B6D3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07163" y="1923420"/>
            <a:ext cx="6702500" cy="4309000"/>
          </a:xfrm>
          <a:prstGeom prst="rect">
            <a:avLst/>
          </a:prstGeom>
        </p:spPr>
        <p:txBody>
          <a:bodyPr anchor="ctr" anchorCtr="0"/>
          <a:lstStyle>
            <a:lvl1pPr marL="228011" indent="-228011">
              <a:buFontTx/>
              <a:buBlip>
                <a:blip r:embed="rId3"/>
              </a:buBlip>
              <a:defRPr sz="1596"/>
            </a:lvl1pPr>
            <a:lvl2pPr marL="684034" indent="-228011">
              <a:buFontTx/>
              <a:buBlip>
                <a:blip r:embed="rId3"/>
              </a:buBlip>
              <a:defRPr sz="1396"/>
            </a:lvl2pPr>
            <a:lvl3pPr marL="1140057" indent="-228011">
              <a:buFontTx/>
              <a:buBlip>
                <a:blip r:embed="rId3"/>
              </a:buBlip>
              <a:defRPr sz="1330"/>
            </a:lvl3pPr>
            <a:lvl4pPr marL="1596079" indent="-228011">
              <a:buFontTx/>
              <a:buBlip>
                <a:blip r:embed="rId3"/>
              </a:buBlip>
              <a:defRPr sz="1197"/>
            </a:lvl4pPr>
            <a:lvl5pPr marL="2052102" indent="-228011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Insérer un texte en complétant ce niveau ou bien Sélectionner le contenu de votre choix en cliquant sur l’icône dédiée (tableau, graphique, </a:t>
            </a:r>
            <a:r>
              <a:rPr lang="fr-FR" dirty="0" err="1"/>
              <a:t>smartart</a:t>
            </a:r>
            <a:r>
              <a:rPr lang="fr-FR" dirty="0"/>
              <a:t>, image, image en ligne ou vidéo)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 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C7B6A8A-A1C5-4AEA-AF14-2E1765DEBDE7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334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86AD8C-8424-4AFA-BE8B-231D8E787EDB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4E833-D57C-4428-8537-FED15AEF78A7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C19E3-229E-4871-B4F2-3411E1993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2874EE-3AE2-4C95-AE22-EB66AED12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52F80B3-B976-4A7F-BB92-8D43B895BD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34C106-9BFB-4656-8876-50F44AF35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2" name="Espace réservé du contenu 9">
            <a:extLst>
              <a:ext uri="{FF2B5EF4-FFF2-40B4-BE49-F238E27FC236}">
                <a16:creationId xmlns:a16="http://schemas.microsoft.com/office/drawing/2014/main" id="{522F85EB-DD3D-4C56-867F-2BB361E528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28587" y="1608045"/>
            <a:ext cx="7181250" cy="4309000"/>
          </a:xfrm>
          <a:prstGeom prst="rect">
            <a:avLst/>
          </a:prstGeom>
        </p:spPr>
        <p:txBody>
          <a:bodyPr anchor="ctr" anchorCtr="0"/>
          <a:lstStyle>
            <a:lvl1pPr marL="228011" indent="-228011">
              <a:buFontTx/>
              <a:buBlip>
                <a:blip r:embed="rId3"/>
              </a:buBlip>
              <a:defRPr sz="1596"/>
            </a:lvl1pPr>
            <a:lvl2pPr marL="684034" indent="-228011">
              <a:buFontTx/>
              <a:buBlip>
                <a:blip r:embed="rId3"/>
              </a:buBlip>
              <a:defRPr sz="1396"/>
            </a:lvl2pPr>
            <a:lvl3pPr marL="1140057" indent="-228011">
              <a:buFontTx/>
              <a:buBlip>
                <a:blip r:embed="rId3"/>
              </a:buBlip>
              <a:defRPr sz="1330"/>
            </a:lvl3pPr>
            <a:lvl4pPr marL="1596079" indent="-228011">
              <a:buFontTx/>
              <a:buBlip>
                <a:blip r:embed="rId3"/>
              </a:buBlip>
              <a:defRPr sz="1197"/>
            </a:lvl4pPr>
            <a:lvl5pPr marL="2052102" indent="-228011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Insérer un texte en complétant ce niveau ou bien Sélectionner le contenu de votre choix en cliquant sur l’icône dédiée (tableau, graphique, </a:t>
            </a:r>
            <a:r>
              <a:rPr lang="fr-FR" dirty="0" err="1"/>
              <a:t>smartart</a:t>
            </a:r>
            <a:r>
              <a:rPr lang="fr-FR" dirty="0"/>
              <a:t>, image, image en ligne ou vidéo)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 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E3E3CB-091D-442F-A2FD-11D64639933A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960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86AD8C-8424-4AFA-BE8B-231D8E787EDB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4E833-D57C-4428-8537-FED15AEF78A7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C19E3-229E-4871-B4F2-3411E1993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2874EE-3AE2-4C95-AE22-EB66AED12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52F80B3-B976-4A7F-BB92-8D43B895BD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34C106-9BFB-4656-8876-50F44AF35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2" name="Espace réservé du contenu 9">
            <a:extLst>
              <a:ext uri="{FF2B5EF4-FFF2-40B4-BE49-F238E27FC236}">
                <a16:creationId xmlns:a16="http://schemas.microsoft.com/office/drawing/2014/main" id="{522F85EB-DD3D-4C56-867F-2BB361E528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86094" y="1243736"/>
            <a:ext cx="4787500" cy="5371674"/>
          </a:xfrm>
          <a:prstGeom prst="rect">
            <a:avLst/>
          </a:prstGeom>
        </p:spPr>
        <p:txBody>
          <a:bodyPr anchor="ctr" anchorCtr="0"/>
          <a:lstStyle>
            <a:lvl1pPr marL="228011" indent="-228011">
              <a:buFontTx/>
              <a:buBlip>
                <a:blip r:embed="rId3"/>
              </a:buBlip>
              <a:defRPr sz="1596"/>
            </a:lvl1pPr>
            <a:lvl2pPr marL="684034" indent="-228011">
              <a:buFontTx/>
              <a:buBlip>
                <a:blip r:embed="rId3"/>
              </a:buBlip>
              <a:defRPr sz="1396"/>
            </a:lvl2pPr>
            <a:lvl3pPr marL="1140057" indent="-228011">
              <a:buFontTx/>
              <a:buBlip>
                <a:blip r:embed="rId3"/>
              </a:buBlip>
              <a:defRPr sz="1330"/>
            </a:lvl3pPr>
            <a:lvl4pPr marL="1596079" indent="-228011">
              <a:buFontTx/>
              <a:buBlip>
                <a:blip r:embed="rId3"/>
              </a:buBlip>
              <a:defRPr sz="1197"/>
            </a:lvl4pPr>
            <a:lvl5pPr marL="2052102" indent="-228011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Insérer un texte en complétant ce niveau ou bien Sélectionner le contenu de votre choix en cliquant sur l’icône dédiée (tableau, graphique, </a:t>
            </a:r>
            <a:r>
              <a:rPr lang="fr-FR" dirty="0" err="1"/>
              <a:t>smartart</a:t>
            </a:r>
            <a:r>
              <a:rPr lang="fr-FR" dirty="0"/>
              <a:t>, image, image en ligne ou vidéo)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 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585D0FC5-DFE7-488E-9B76-20FC92CB1B2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00219" y="1243736"/>
            <a:ext cx="4787500" cy="5371674"/>
          </a:xfrm>
          <a:prstGeom prst="rect">
            <a:avLst/>
          </a:prstGeom>
        </p:spPr>
        <p:txBody>
          <a:bodyPr anchor="ctr" anchorCtr="0"/>
          <a:lstStyle>
            <a:lvl1pPr marL="228011" indent="-228011">
              <a:buFontTx/>
              <a:buBlip>
                <a:blip r:embed="rId3"/>
              </a:buBlip>
              <a:defRPr sz="1596"/>
            </a:lvl1pPr>
            <a:lvl2pPr marL="684034" indent="-228011">
              <a:buFontTx/>
              <a:buBlip>
                <a:blip r:embed="rId3"/>
              </a:buBlip>
              <a:defRPr sz="1396"/>
            </a:lvl2pPr>
            <a:lvl3pPr marL="1140057" indent="-228011">
              <a:buFontTx/>
              <a:buBlip>
                <a:blip r:embed="rId3"/>
              </a:buBlip>
              <a:defRPr sz="1330"/>
            </a:lvl3pPr>
            <a:lvl4pPr marL="1596079" indent="-228011">
              <a:buFontTx/>
              <a:buBlip>
                <a:blip r:embed="rId3"/>
              </a:buBlip>
              <a:defRPr sz="1197"/>
            </a:lvl4pPr>
            <a:lvl5pPr marL="2052102" indent="-228011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Insérer un texte en complétant ce niveau ou bien Sélectionner le contenu de votre choix en cliquant sur l’icône dédiée (tableau, graphique, </a:t>
            </a:r>
            <a:r>
              <a:rPr lang="fr-FR" dirty="0" err="1"/>
              <a:t>smartart</a:t>
            </a:r>
            <a:r>
              <a:rPr lang="fr-FR" dirty="0"/>
              <a:t>, image, image en ligne ou vidéo)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 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CAEC506-8DA6-482D-B400-4E784F0F68C3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1347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40C89D-D2DD-4FE8-9BE1-EB1BAFF53C59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B6DDAB-59EC-4F3F-BB1F-0A8CA96EBF4C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2324799-6B5C-435B-8DD3-00C38AC12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CBF36A1-6894-468B-92C4-23376D63AA09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745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0715" y="301305"/>
            <a:ext cx="10458821" cy="405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4038" y="3830701"/>
            <a:ext cx="8512175" cy="3868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98100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79" b="0" i="0">
                <a:solidFill>
                  <a:srgbClr val="F3F3F3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9497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 sans numé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E5AB825-5784-4346-A284-2F09DA8E58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763" y="552093"/>
            <a:ext cx="2852367" cy="59339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 dirty="0"/>
              <a:t>Cliquer sur l'icône pour ajouter une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3BC168-F0CA-4127-AE41-3326FE1C9510}"/>
              </a:ext>
            </a:extLst>
          </p:cNvPr>
          <p:cNvSpPr/>
          <p:nvPr userDrawn="1"/>
        </p:nvSpPr>
        <p:spPr>
          <a:xfrm>
            <a:off x="0" y="404882"/>
            <a:ext cx="10537732" cy="1472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B697E4-D1D4-48AA-BDC7-A2CE174DB754}"/>
              </a:ext>
            </a:extLst>
          </p:cNvPr>
          <p:cNvSpPr/>
          <p:nvPr userDrawn="1"/>
        </p:nvSpPr>
        <p:spPr>
          <a:xfrm>
            <a:off x="1" y="6480609"/>
            <a:ext cx="4928421" cy="35992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fr-FR" sz="798" cap="small" baseline="0" dirty="0"/>
              <a:t>Confidentiel | Tous droits réservés ©Adlere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208C5C-507B-45E8-8FA4-57A5AC025518}"/>
              </a:ext>
            </a:extLst>
          </p:cNvPr>
          <p:cNvSpPr/>
          <p:nvPr userDrawn="1"/>
        </p:nvSpPr>
        <p:spPr>
          <a:xfrm>
            <a:off x="4928425" y="6480609"/>
            <a:ext cx="7231826" cy="35908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D7540991-4F25-4B7B-B07B-87A6290187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8422" y="2573760"/>
            <a:ext cx="6213307" cy="1338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4" cap="small" baseline="0">
                <a:solidFill>
                  <a:schemeClr val="bg2"/>
                </a:solidFill>
                <a:latin typeface="Avenir Medium"/>
              </a:defRPr>
            </a:lvl1pPr>
          </a:lstStyle>
          <a:p>
            <a:pPr lvl="0"/>
            <a:r>
              <a:rPr lang="fr-FR" dirty="0"/>
              <a:t>Insérer le titre de la partie</a:t>
            </a:r>
          </a:p>
        </p:txBody>
      </p:sp>
      <p:sp>
        <p:nvSpPr>
          <p:cNvPr id="17" name="Espace réservé du texte 13">
            <a:extLst>
              <a:ext uri="{FF2B5EF4-FFF2-40B4-BE49-F238E27FC236}">
                <a16:creationId xmlns:a16="http://schemas.microsoft.com/office/drawing/2014/main" id="{E5D7FE6E-1F10-4835-814D-600200D133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24851" y="4252366"/>
            <a:ext cx="5116877" cy="9451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2">
                <a:solidFill>
                  <a:schemeClr val="tx2"/>
                </a:solidFill>
                <a:latin typeface="Avenir Medium"/>
              </a:defRPr>
            </a:lvl1pPr>
          </a:lstStyle>
          <a:p>
            <a:pPr lvl="0"/>
            <a:r>
              <a:rPr lang="fr-FR" dirty="0"/>
              <a:t>Insérer le sous-titre de la partie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D7C3EE-9968-46C5-8C44-3784DB692A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3020" y="191511"/>
            <a:ext cx="1314137" cy="1196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018B7D-EEC1-4DFA-8239-A1E4BDF97910}"/>
              </a:ext>
            </a:extLst>
          </p:cNvPr>
          <p:cNvSpPr/>
          <p:nvPr userDrawn="1"/>
        </p:nvSpPr>
        <p:spPr>
          <a:xfrm>
            <a:off x="11533681" y="6536512"/>
            <a:ext cx="122556" cy="254927"/>
          </a:xfrm>
          <a:prstGeom prst="rect">
            <a:avLst/>
          </a:prstGeom>
          <a:solidFill>
            <a:srgbClr val="282A29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D96213A-F7FC-480D-AFE6-4BDBA8760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6538686"/>
            <a:ext cx="504013" cy="24294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78673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 long_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3">
            <a:extLst>
              <a:ext uri="{FF2B5EF4-FFF2-40B4-BE49-F238E27FC236}">
                <a16:creationId xmlns:a16="http://schemas.microsoft.com/office/drawing/2014/main" id="{2CC73AD8-4344-4DD9-990A-E7509CFA2A42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389788" y="54014"/>
            <a:ext cx="1244749" cy="1244822"/>
          </a:xfrm>
          <a:prstGeom prst="ellipse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Photo du consultant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E0A52B7-F958-4C33-9059-82BD96A3682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2237" y="1341170"/>
            <a:ext cx="1771375" cy="18579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729" cap="sm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Trigramme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F248976-D306-4835-99C6-894C79D270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77898" y="254189"/>
            <a:ext cx="2841614" cy="28291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394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Poste du consultant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0A1B562-4E6F-4533-9951-454BBF13D5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4945" y="675609"/>
            <a:ext cx="7621268" cy="7965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Ajouter la synthèse du CV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39CFA63B-2E6D-419D-9177-DB0CE7B193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5588" y="2563578"/>
            <a:ext cx="3015928" cy="401516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lIns="72000" tIns="108000" rIns="36000" anchor="ctr" anchorCtr="0"/>
          <a:lstStyle>
            <a:lvl1pPr marL="228011" indent="-228011">
              <a:buFontTx/>
              <a:buBlip>
                <a:blip r:embed="rId2"/>
              </a:buBlip>
              <a:defRPr sz="1396"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30">
                <a:latin typeface="Avenir Next Demi Bold"/>
              </a:defRPr>
            </a:lvl2pPr>
            <a:lvl3pPr marL="1140057" indent="-228011">
              <a:buFontTx/>
              <a:buBlip>
                <a:blip r:embed="rId2"/>
              </a:buBlip>
              <a:defRPr sz="1330"/>
            </a:lvl3pPr>
            <a:lvl4pPr marL="1596079" indent="-228011">
              <a:buFontTx/>
              <a:buBlip>
                <a:blip r:embed="rId2"/>
              </a:buBlip>
              <a:defRPr sz="1197"/>
            </a:lvl4pPr>
            <a:lvl5pPr marL="2052102" indent="-228011">
              <a:buFontTx/>
              <a:buBlip>
                <a:blip r:embed="rId2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F2D933B5-6E02-4833-9C95-73B4B1BD94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50421" y="2596084"/>
            <a:ext cx="6676791" cy="1692758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lIns="72000" tIns="108000" rIns="36000" anchor="ctr" anchorCtr="0"/>
          <a:lstStyle>
            <a:lvl1pPr marL="228011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30">
                <a:latin typeface="Avenir Next Demi Bold"/>
              </a:defRPr>
            </a:lvl2pPr>
            <a:lvl3pPr marL="1140057" indent="-228011">
              <a:buFontTx/>
              <a:buBlip>
                <a:blip r:embed="rId3"/>
              </a:buBlip>
              <a:defRPr sz="1330"/>
            </a:lvl3pPr>
            <a:lvl4pPr marL="1596079" indent="-228011">
              <a:buFontTx/>
              <a:buBlip>
                <a:blip r:embed="rId3"/>
              </a:buBlip>
              <a:defRPr sz="1197"/>
            </a:lvl4pPr>
            <a:lvl5pPr marL="2052102" indent="-228011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23" name="Espace réservé du texte 16">
            <a:extLst>
              <a:ext uri="{FF2B5EF4-FFF2-40B4-BE49-F238E27FC236}">
                <a16:creationId xmlns:a16="http://schemas.microsoft.com/office/drawing/2014/main" id="{EA7F4D55-B84B-4EF3-8460-393F9B54CC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50421" y="5067554"/>
            <a:ext cx="6676791" cy="151118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lIns="72000" tIns="108000" rIns="36000" anchor="ctr" anchorCtr="0"/>
          <a:lstStyle>
            <a:lvl1pPr marL="228011" indent="-228011">
              <a:buFontTx/>
              <a:buBlip>
                <a:blip r:embed="rId4"/>
              </a:buBlip>
              <a:defRPr sz="1396">
                <a:latin typeface="Avenir Next Demi Bold"/>
              </a:defRPr>
            </a:lvl1pPr>
            <a:lvl2pPr marL="684034" indent="-228011">
              <a:buFontTx/>
              <a:buBlip>
                <a:blip r:embed="rId4"/>
              </a:buBlip>
              <a:defRPr sz="1330">
                <a:latin typeface="Avenir Next Demi Bold"/>
              </a:defRPr>
            </a:lvl2pPr>
            <a:lvl3pPr marL="1140057" indent="-228011">
              <a:buFontTx/>
              <a:buBlip>
                <a:blip r:embed="rId4"/>
              </a:buBlip>
              <a:defRPr sz="1330"/>
            </a:lvl3pPr>
            <a:lvl4pPr marL="1596079" indent="-228011">
              <a:buFontTx/>
              <a:buBlip>
                <a:blip r:embed="rId4"/>
              </a:buBlip>
              <a:defRPr sz="1197"/>
            </a:lvl4pPr>
            <a:lvl5pPr marL="2052102" indent="-228011">
              <a:buFontTx/>
              <a:buBlip>
                <a:blip r:embed="rId4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  <a:p>
            <a:pPr lvl="1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DBC18F2-9B82-4CEF-8615-6052D14C31B2}"/>
              </a:ext>
            </a:extLst>
          </p:cNvPr>
          <p:cNvSpPr/>
          <p:nvPr userDrawn="1"/>
        </p:nvSpPr>
        <p:spPr>
          <a:xfrm>
            <a:off x="3103983" y="2059041"/>
            <a:ext cx="504000" cy="5040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B2AA27E-58E2-42A2-ABAC-1C62B92A4BCF}"/>
              </a:ext>
            </a:extLst>
          </p:cNvPr>
          <p:cNvSpPr txBox="1"/>
          <p:nvPr userDrawn="1"/>
        </p:nvSpPr>
        <p:spPr>
          <a:xfrm>
            <a:off x="557250" y="2184155"/>
            <a:ext cx="3034265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62" b="1" kern="1200" cap="small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Compétences clef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50948EC-AA36-4302-BBEA-47A46A16A663}"/>
              </a:ext>
            </a:extLst>
          </p:cNvPr>
          <p:cNvSpPr txBox="1"/>
          <p:nvPr userDrawn="1"/>
        </p:nvSpPr>
        <p:spPr>
          <a:xfrm>
            <a:off x="4450421" y="2209402"/>
            <a:ext cx="6676791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62" b="1" kern="1200" cap="small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Cursus professionnel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3A905F9-3A1E-4604-9024-2AB2681AFBF4}"/>
              </a:ext>
            </a:extLst>
          </p:cNvPr>
          <p:cNvSpPr/>
          <p:nvPr userDrawn="1"/>
        </p:nvSpPr>
        <p:spPr>
          <a:xfrm>
            <a:off x="10654691" y="2059037"/>
            <a:ext cx="504000" cy="50400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FE85DCF-7054-471A-AA1C-B386C0553FAD}"/>
              </a:ext>
            </a:extLst>
          </p:cNvPr>
          <p:cNvSpPr txBox="1"/>
          <p:nvPr userDrawn="1"/>
        </p:nvSpPr>
        <p:spPr>
          <a:xfrm>
            <a:off x="4450419" y="4675507"/>
            <a:ext cx="6676791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62" b="1" kern="1200" cap="sm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Formation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D8BD453B-2CF4-4123-AC7C-FF7634076BA9}"/>
              </a:ext>
            </a:extLst>
          </p:cNvPr>
          <p:cNvSpPr/>
          <p:nvPr userDrawn="1"/>
        </p:nvSpPr>
        <p:spPr>
          <a:xfrm>
            <a:off x="10654691" y="4550393"/>
            <a:ext cx="504000" cy="5040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8A2E0CB2-EB85-4A09-AA98-46E7122E47F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262" y="2030495"/>
            <a:ext cx="612000" cy="612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B597DFD-5CD6-4824-8AC9-4D4C6AB1637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7326" y="4452568"/>
            <a:ext cx="720000" cy="720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A68FEFF-EA33-4533-BFDC-D6063C3581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7144" y="2040887"/>
            <a:ext cx="540000" cy="54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68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 long_Dé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3">
            <a:extLst>
              <a:ext uri="{FF2B5EF4-FFF2-40B4-BE49-F238E27FC236}">
                <a16:creationId xmlns:a16="http://schemas.microsoft.com/office/drawing/2014/main" id="{2CC73AD8-4344-4DD9-990A-E7509CFA2A42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389788" y="54014"/>
            <a:ext cx="1244749" cy="1244822"/>
          </a:xfrm>
          <a:prstGeom prst="ellipse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Photo du consultant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E0A52B7-F958-4C33-9059-82BD96A3682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2237" y="1341170"/>
            <a:ext cx="1771375" cy="18579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729" cap="sm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Trigramme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F248976-D306-4835-99C6-894C79D270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77898" y="254189"/>
            <a:ext cx="2841614" cy="28291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394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Poste du consultant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0A1B562-4E6F-4533-9951-454BBF13D5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4945" y="675609"/>
            <a:ext cx="7621268" cy="7965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Ajouter la synthèse du CV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0931AC9-B611-45F9-A666-C95A71B1C5A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10351" y="1653748"/>
            <a:ext cx="8345472" cy="504595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862" b="1" cap="sm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Ajouter « Références marquantes du domaine 1 »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39CFA63B-2E6D-419D-9177-DB0CE7B193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2689" y="2174582"/>
            <a:ext cx="8345472" cy="181935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lIns="72000" tIns="108000" rIns="36000" anchor="ctr" anchorCtr="0"/>
          <a:lstStyle>
            <a:lvl1pPr marL="228011" indent="-228011">
              <a:buFontTx/>
              <a:buBlip>
                <a:blip r:embed="rId2"/>
              </a:buBlip>
              <a:defRPr sz="1396"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30">
                <a:latin typeface="Avenir Next Demi Bold"/>
              </a:defRPr>
            </a:lvl2pPr>
            <a:lvl3pPr marL="1140057" indent="-228011">
              <a:buFontTx/>
              <a:buBlip>
                <a:blip r:embed="rId2"/>
              </a:buBlip>
              <a:defRPr sz="1330"/>
            </a:lvl3pPr>
            <a:lvl4pPr marL="1596079" indent="-228011">
              <a:buFontTx/>
              <a:buBlip>
                <a:blip r:embed="rId2"/>
              </a:buBlip>
              <a:defRPr sz="1197"/>
            </a:lvl4pPr>
            <a:lvl5pPr marL="2052102" indent="-228011">
              <a:buFontTx/>
              <a:buBlip>
                <a:blip r:embed="rId2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  <a:p>
            <a:pPr lvl="1"/>
            <a:endParaRPr lang="fr-FR" dirty="0"/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813CC5C0-FDF1-49CE-8A23-18FA977C25E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10351" y="4170913"/>
            <a:ext cx="8345472" cy="504595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862" b="1" cap="sm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Ajouter « Références marquantes du domaine 2 »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F2D933B5-6E02-4833-9C95-73B4B1BD94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10351" y="4708252"/>
            <a:ext cx="8345472" cy="1819356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lIns="72000" tIns="108000" rIns="36000" anchor="ctr" anchorCtr="0"/>
          <a:lstStyle>
            <a:lvl1pPr marL="228011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30">
                <a:latin typeface="Avenir Next Demi Bold"/>
              </a:defRPr>
            </a:lvl2pPr>
            <a:lvl3pPr marL="1140057" indent="-228011">
              <a:buFontTx/>
              <a:buBlip>
                <a:blip r:embed="rId3"/>
              </a:buBlip>
              <a:defRPr sz="1330"/>
            </a:lvl3pPr>
            <a:lvl4pPr marL="1596079" indent="-228011">
              <a:buFontTx/>
              <a:buBlip>
                <a:blip r:embed="rId3"/>
              </a:buBlip>
              <a:defRPr sz="1197"/>
            </a:lvl4pPr>
            <a:lvl5pPr marL="2052102" indent="-228011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24" name="Espace réservé pour une image  3">
            <a:extLst>
              <a:ext uri="{FF2B5EF4-FFF2-40B4-BE49-F238E27FC236}">
                <a16:creationId xmlns:a16="http://schemas.microsoft.com/office/drawing/2014/main" id="{459C89C7-519B-45F1-9949-56331A6C4FAF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444486" y="2212959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/>
            </a:lvl1pPr>
          </a:lstStyle>
          <a:p>
            <a:r>
              <a:rPr lang="fr-FR" dirty="0"/>
              <a:t>Picto violet</a:t>
            </a:r>
          </a:p>
        </p:txBody>
      </p:sp>
      <p:sp>
        <p:nvSpPr>
          <p:cNvPr id="25" name="Espace réservé pour une image  3">
            <a:extLst>
              <a:ext uri="{FF2B5EF4-FFF2-40B4-BE49-F238E27FC236}">
                <a16:creationId xmlns:a16="http://schemas.microsoft.com/office/drawing/2014/main" id="{F011FE70-5C52-4855-AB1C-7F6D43A3E82C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444486" y="4708252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/>
            </a:lvl1pPr>
          </a:lstStyle>
          <a:p>
            <a:r>
              <a:rPr lang="fr-FR" dirty="0"/>
              <a:t>Picto bleu</a:t>
            </a:r>
          </a:p>
        </p:txBody>
      </p:sp>
    </p:spTree>
    <p:extLst>
      <p:ext uri="{BB962C8B-B14F-4D97-AF65-F5344CB8AC3E}">
        <p14:creationId xmlns:p14="http://schemas.microsoft.com/office/powerpoint/2010/main" val="3920881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sibilités de blocs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A86148B9-ED69-454E-81C3-6D5E854E2C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9011" y="1228939"/>
            <a:ext cx="4787500" cy="430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96"/>
            </a:lvl2pPr>
          </a:lstStyle>
          <a:p>
            <a:pPr lvl="0"/>
            <a:r>
              <a:rPr lang="fr-FR" dirty="0"/>
              <a:t>Titre du bloc 	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939DD924-4964-4442-A028-9D1E9C669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9011" y="1689231"/>
            <a:ext cx="4787500" cy="264360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A02DB731-C049-4C16-A062-7E792E62F24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071772" y="5864987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rouge</a:t>
            </a:r>
          </a:p>
        </p:txBody>
      </p:sp>
      <p:sp>
        <p:nvSpPr>
          <p:cNvPr id="40" name="Espace réservé du texte 30">
            <a:extLst>
              <a:ext uri="{FF2B5EF4-FFF2-40B4-BE49-F238E27FC236}">
                <a16:creationId xmlns:a16="http://schemas.microsoft.com/office/drawing/2014/main" id="{84BA015B-B263-40A7-8CEB-AB6C99B091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074" y="4581002"/>
            <a:ext cx="4070051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41" name="Espace réservé du texte 30">
            <a:extLst>
              <a:ext uri="{FF2B5EF4-FFF2-40B4-BE49-F238E27FC236}">
                <a16:creationId xmlns:a16="http://schemas.microsoft.com/office/drawing/2014/main" id="{B8929A55-8358-4B88-B2A7-D0F1A179A9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074" y="5059780"/>
            <a:ext cx="4070051" cy="1653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Texte du bloc</a:t>
            </a:r>
          </a:p>
        </p:txBody>
      </p:sp>
      <p:sp>
        <p:nvSpPr>
          <p:cNvPr id="42" name="Espace réservé pour une image  3">
            <a:extLst>
              <a:ext uri="{FF2B5EF4-FFF2-40B4-BE49-F238E27FC236}">
                <a16:creationId xmlns:a16="http://schemas.microsoft.com/office/drawing/2014/main" id="{02F53824-DD3C-4D47-BA68-B101F6F54667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565115" y="1178412"/>
            <a:ext cx="526625" cy="52665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63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blanc</a:t>
            </a:r>
          </a:p>
        </p:txBody>
      </p:sp>
      <p:sp>
        <p:nvSpPr>
          <p:cNvPr id="44" name="Espace réservé pour une image  3">
            <a:extLst>
              <a:ext uri="{FF2B5EF4-FFF2-40B4-BE49-F238E27FC236}">
                <a16:creationId xmlns:a16="http://schemas.microsoft.com/office/drawing/2014/main" id="{36B24A49-A766-4BC4-B160-D14A8425AEC0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319841" y="5643389"/>
            <a:ext cx="526625" cy="56650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rouge</a:t>
            </a:r>
          </a:p>
        </p:txBody>
      </p:sp>
      <p:sp>
        <p:nvSpPr>
          <p:cNvPr id="47" name="Espace réservé du texte 16">
            <a:extLst>
              <a:ext uri="{FF2B5EF4-FFF2-40B4-BE49-F238E27FC236}">
                <a16:creationId xmlns:a16="http://schemas.microsoft.com/office/drawing/2014/main" id="{D0DE7227-91AE-40C3-9921-14D8D54A41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75204" y="5061758"/>
            <a:ext cx="3360579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48" name="Espace réservé pour une image  3">
            <a:extLst>
              <a:ext uri="{FF2B5EF4-FFF2-40B4-BE49-F238E27FC236}">
                <a16:creationId xmlns:a16="http://schemas.microsoft.com/office/drawing/2014/main" id="{36FF28C4-27EA-47D4-B92F-08E0D8F2B8E0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9904799" y="1148243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/>
            </a:lvl1pPr>
          </a:lstStyle>
          <a:p>
            <a:r>
              <a:rPr lang="fr-FR" dirty="0"/>
              <a:t>Picto rouge</a:t>
            </a:r>
          </a:p>
        </p:txBody>
      </p:sp>
      <p:sp>
        <p:nvSpPr>
          <p:cNvPr id="19" name="Espace réservé du texte 16">
            <a:extLst>
              <a:ext uri="{FF2B5EF4-FFF2-40B4-BE49-F238E27FC236}">
                <a16:creationId xmlns:a16="http://schemas.microsoft.com/office/drawing/2014/main" id="{E7CD9A3A-93EF-4945-BB5A-F196AF30823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46803" y="2054992"/>
            <a:ext cx="3360579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23FC42F4-371C-45D5-8FED-2084B028A5E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646803" y="3817360"/>
            <a:ext cx="3360579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6A26D5-21B3-4ADA-B34D-8D27A1E19183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891550-A4CC-44AC-B614-89F1F087FA59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A72585D-AC06-4A03-B1EA-BDDCB3306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FEE4478-D8F0-4DA5-A6A8-3424AC905B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35F9131E-C559-4A37-A8ED-831AA22727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D6CF6DA-A51B-4D19-B16B-1C6AE8A9B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985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sibilités de blocs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A86148B9-ED69-454E-81C3-6D5E854E2C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4358" y="1521734"/>
            <a:ext cx="4787500" cy="430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939DD924-4964-4442-A028-9D1E9C669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4358" y="1960151"/>
            <a:ext cx="4787500" cy="25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A02DB731-C049-4C16-A062-7E792E62F24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55817" y="1473856"/>
            <a:ext cx="526625" cy="52665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blanc</a:t>
            </a:r>
          </a:p>
        </p:txBody>
      </p:sp>
      <p:sp>
        <p:nvSpPr>
          <p:cNvPr id="12" name="Espace réservé pour une image  3">
            <a:extLst>
              <a:ext uri="{FF2B5EF4-FFF2-40B4-BE49-F238E27FC236}">
                <a16:creationId xmlns:a16="http://schemas.microsoft.com/office/drawing/2014/main" id="{F8DC6DAA-3BE6-4F00-8731-79B809C15818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0180341" y="5852423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violet</a:t>
            </a:r>
          </a:p>
        </p:txBody>
      </p:sp>
      <p:sp>
        <p:nvSpPr>
          <p:cNvPr id="16" name="Espace réservé du texte 30">
            <a:extLst>
              <a:ext uri="{FF2B5EF4-FFF2-40B4-BE49-F238E27FC236}">
                <a16:creationId xmlns:a16="http://schemas.microsoft.com/office/drawing/2014/main" id="{04BD7A18-178E-4D1D-8430-ABB9B2BC1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65" y="4652415"/>
            <a:ext cx="4337249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23" name="Espace réservé du texte 30">
            <a:extLst>
              <a:ext uri="{FF2B5EF4-FFF2-40B4-BE49-F238E27FC236}">
                <a16:creationId xmlns:a16="http://schemas.microsoft.com/office/drawing/2014/main" id="{6E142842-610F-4D35-A71D-CABD0BA312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5" y="5131193"/>
            <a:ext cx="4337249" cy="1653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Texte du bloc</a:t>
            </a:r>
          </a:p>
        </p:txBody>
      </p:sp>
      <p:sp>
        <p:nvSpPr>
          <p:cNvPr id="27" name="Espace réservé pour une image  3">
            <a:extLst>
              <a:ext uri="{FF2B5EF4-FFF2-40B4-BE49-F238E27FC236}">
                <a16:creationId xmlns:a16="http://schemas.microsoft.com/office/drawing/2014/main" id="{59D8F55C-F3AD-4D64-8C1B-50FBA01BB9E0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33109" y="5698863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violet</a:t>
            </a:r>
          </a:p>
        </p:txBody>
      </p:sp>
      <p:sp>
        <p:nvSpPr>
          <p:cNvPr id="30" name="Espace réservé du texte 16">
            <a:extLst>
              <a:ext uri="{FF2B5EF4-FFF2-40B4-BE49-F238E27FC236}">
                <a16:creationId xmlns:a16="http://schemas.microsoft.com/office/drawing/2014/main" id="{8F894414-1593-4F07-85E2-10A6246F55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85788" y="5093832"/>
            <a:ext cx="320400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rIns="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33" name="Espace réservé pour une image  3">
            <a:extLst>
              <a:ext uri="{FF2B5EF4-FFF2-40B4-BE49-F238E27FC236}">
                <a16:creationId xmlns:a16="http://schemas.microsoft.com/office/drawing/2014/main" id="{93472A8D-6209-4A63-A112-EDB2E07EF642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10181249" y="1171553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violet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A0DAA13B-0963-4F95-A7B9-CE1683F2BF0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68209" y="3811804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1" name="Espace réservé du texte 16">
            <a:extLst>
              <a:ext uri="{FF2B5EF4-FFF2-40B4-BE49-F238E27FC236}">
                <a16:creationId xmlns:a16="http://schemas.microsoft.com/office/drawing/2014/main" id="{E00230F1-3CB9-418E-86ED-662421AACEB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68936" y="2039192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FB89E0-D5C6-4976-970E-8211EF4A8E23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F25958-9176-4057-94CC-30CE97A2DA0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EAF6C8C-A9B2-43E0-AC52-D797C57AA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5E387A2-7B4E-402B-A3A0-6A04DC888E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6823AAF-D02E-4E1B-A3E4-23466657E7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CB4C8681-B52C-44C7-A51F-EF02DFDBD8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147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sibilités de blocs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A86148B9-ED69-454E-81C3-6D5E854E2C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6021" y="1398070"/>
            <a:ext cx="4787500" cy="430900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accent3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939DD924-4964-4442-A028-9D1E9C669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6021" y="1822668"/>
            <a:ext cx="4787500" cy="25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A02DB731-C049-4C16-A062-7E792E62F24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23123" y="1354331"/>
            <a:ext cx="526625" cy="526656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blanc</a:t>
            </a:r>
          </a:p>
        </p:txBody>
      </p:sp>
      <p:sp>
        <p:nvSpPr>
          <p:cNvPr id="12" name="Espace réservé pour une image  3">
            <a:extLst>
              <a:ext uri="{FF2B5EF4-FFF2-40B4-BE49-F238E27FC236}">
                <a16:creationId xmlns:a16="http://schemas.microsoft.com/office/drawing/2014/main" id="{8ADC4259-C0E2-49FD-8BBE-39641A184B5B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0164244" y="6040400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bleu</a:t>
            </a:r>
          </a:p>
        </p:txBody>
      </p:sp>
      <p:sp>
        <p:nvSpPr>
          <p:cNvPr id="15" name="Espace réservé du texte 30">
            <a:extLst>
              <a:ext uri="{FF2B5EF4-FFF2-40B4-BE49-F238E27FC236}">
                <a16:creationId xmlns:a16="http://schemas.microsoft.com/office/drawing/2014/main" id="{27FD3437-3FB9-4186-9FC0-E483A01140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73" y="4514210"/>
            <a:ext cx="4337249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6" name="Espace réservé du texte 30">
            <a:extLst>
              <a:ext uri="{FF2B5EF4-FFF2-40B4-BE49-F238E27FC236}">
                <a16:creationId xmlns:a16="http://schemas.microsoft.com/office/drawing/2014/main" id="{0ADC16BB-CD35-49EF-AED4-43CBAC0B0F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673" y="4992988"/>
            <a:ext cx="4337249" cy="1653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Texte du bloc</a:t>
            </a:r>
          </a:p>
        </p:txBody>
      </p:sp>
      <p:sp>
        <p:nvSpPr>
          <p:cNvPr id="27" name="Espace réservé pour une image  3">
            <a:extLst>
              <a:ext uri="{FF2B5EF4-FFF2-40B4-BE49-F238E27FC236}">
                <a16:creationId xmlns:a16="http://schemas.microsoft.com/office/drawing/2014/main" id="{02BAFD41-1D61-40E4-AFCB-419C90D7D014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490057" y="5722593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bleu</a:t>
            </a:r>
          </a:p>
        </p:txBody>
      </p:sp>
      <p:sp>
        <p:nvSpPr>
          <p:cNvPr id="30" name="Espace réservé du texte 16">
            <a:extLst>
              <a:ext uri="{FF2B5EF4-FFF2-40B4-BE49-F238E27FC236}">
                <a16:creationId xmlns:a16="http://schemas.microsoft.com/office/drawing/2014/main" id="{D9984F12-D640-4565-AD87-52B85EE22ED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73211" y="5124043"/>
            <a:ext cx="3240000" cy="16560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rIns="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33" name="Espace réservé pour une image  3">
            <a:extLst>
              <a:ext uri="{FF2B5EF4-FFF2-40B4-BE49-F238E27FC236}">
                <a16:creationId xmlns:a16="http://schemas.microsoft.com/office/drawing/2014/main" id="{40FFA1BE-0217-4169-8977-1862DBC602E8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10146740" y="1375019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bleu</a:t>
            </a:r>
          </a:p>
        </p:txBody>
      </p:sp>
      <p:sp>
        <p:nvSpPr>
          <p:cNvPr id="19" name="Espace réservé du texte 16">
            <a:extLst>
              <a:ext uri="{FF2B5EF4-FFF2-40B4-BE49-F238E27FC236}">
                <a16:creationId xmlns:a16="http://schemas.microsoft.com/office/drawing/2014/main" id="{02A6EB39-3D12-4FFE-9625-5A01919E392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739963" y="4024192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E2B3AF88-10AE-43B8-8ADF-F298DED849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734428" y="2265314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39D61B-745F-4C58-8949-DD3AE928F6AB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A98E5F-D72D-4C7D-AE20-E23483CCF37C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C24FD33-2239-4334-81B4-D1D171506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9A32CC0-60D0-4033-A95C-D455937E71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8A521827-47A5-4A94-B495-0275BB1400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5E8A9A06-3FB7-475D-A1AE-E81A5465F5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015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sibilités de blocs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A86148B9-ED69-454E-81C3-6D5E854E2C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9712" y="1495398"/>
            <a:ext cx="4787500" cy="430900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939DD924-4964-4442-A028-9D1E9C669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9712" y="1933816"/>
            <a:ext cx="4787500" cy="25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A02DB731-C049-4C16-A062-7E792E62F24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08505" y="1451659"/>
            <a:ext cx="526625" cy="526656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blanc</a:t>
            </a:r>
          </a:p>
        </p:txBody>
      </p:sp>
      <p:sp>
        <p:nvSpPr>
          <p:cNvPr id="12" name="Espace réservé pour une image  3">
            <a:extLst>
              <a:ext uri="{FF2B5EF4-FFF2-40B4-BE49-F238E27FC236}">
                <a16:creationId xmlns:a16="http://schemas.microsoft.com/office/drawing/2014/main" id="{076D0726-E682-41B0-86C9-DD298CBEA563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0150323" y="6063429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vert</a:t>
            </a:r>
          </a:p>
        </p:txBody>
      </p:sp>
      <p:sp>
        <p:nvSpPr>
          <p:cNvPr id="15" name="Espace réservé du texte 30">
            <a:extLst>
              <a:ext uri="{FF2B5EF4-FFF2-40B4-BE49-F238E27FC236}">
                <a16:creationId xmlns:a16="http://schemas.microsoft.com/office/drawing/2014/main" id="{46FF1AA5-8CF7-41A8-9792-A9FCA33F91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375" y="4596279"/>
            <a:ext cx="4337249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6" name="Espace réservé du texte 30">
            <a:extLst>
              <a:ext uri="{FF2B5EF4-FFF2-40B4-BE49-F238E27FC236}">
                <a16:creationId xmlns:a16="http://schemas.microsoft.com/office/drawing/2014/main" id="{663FBD2A-57D5-48CD-A6BE-B54C1DDE86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75" y="5075057"/>
            <a:ext cx="4337249" cy="1653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Texte du bloc</a:t>
            </a:r>
          </a:p>
        </p:txBody>
      </p:sp>
      <p:sp>
        <p:nvSpPr>
          <p:cNvPr id="27" name="Espace réservé pour une image  3">
            <a:extLst>
              <a:ext uri="{FF2B5EF4-FFF2-40B4-BE49-F238E27FC236}">
                <a16:creationId xmlns:a16="http://schemas.microsoft.com/office/drawing/2014/main" id="{E490DA0D-3CF5-4280-BF4C-B603D349C78B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4448147" y="5732533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vert</a:t>
            </a:r>
          </a:p>
        </p:txBody>
      </p:sp>
      <p:sp>
        <p:nvSpPr>
          <p:cNvPr id="30" name="Espace réservé du texte 16">
            <a:extLst>
              <a:ext uri="{FF2B5EF4-FFF2-40B4-BE49-F238E27FC236}">
                <a16:creationId xmlns:a16="http://schemas.microsoft.com/office/drawing/2014/main" id="{7F8B5A57-411A-4CE8-BE59-326FA270D21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27458" y="5118175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rIns="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FC14FB09-5833-4902-96BE-536A4ECFC57D}"/>
              </a:ext>
            </a:extLst>
          </p:cNvPr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10150252" y="1388280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vert</a:t>
            </a:r>
          </a:p>
        </p:txBody>
      </p:sp>
      <p:sp>
        <p:nvSpPr>
          <p:cNvPr id="19" name="Espace réservé du texte 16">
            <a:extLst>
              <a:ext uri="{FF2B5EF4-FFF2-40B4-BE49-F238E27FC236}">
                <a16:creationId xmlns:a16="http://schemas.microsoft.com/office/drawing/2014/main" id="{900AC6CC-751F-4BE4-84F8-89092B89DB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5665" y="3997829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96DD1C01-523A-4761-A62F-4FC3C18E27F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38809" y="2259451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56DD74-E22F-45D9-9AEA-16815D875890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1A6504-C3A9-43EC-BC7F-D4378E017B5F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0576C9C2-2F13-4D5B-B25A-CFDC6D1A1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840CAF5-BDD9-4DE5-B67F-B846E8019DC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29C3326-85D4-45EF-8940-88C54CC23F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732EB53D-83CE-4A06-B5D9-734BEAF711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749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sibilités de bloc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A86148B9-ED69-454E-81C3-6D5E854E2C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1161" y="1452804"/>
            <a:ext cx="4787500" cy="478778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939DD924-4964-4442-A028-9D1E9C669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1161" y="1918861"/>
            <a:ext cx="4787500" cy="25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A02DB731-C049-4C16-A062-7E792E62F24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525311" y="1422504"/>
            <a:ext cx="526625" cy="526656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2" name="Espace réservé pour une image  3">
            <a:extLst>
              <a:ext uri="{FF2B5EF4-FFF2-40B4-BE49-F238E27FC236}">
                <a16:creationId xmlns:a16="http://schemas.microsoft.com/office/drawing/2014/main" id="{B9A02BB5-70D2-4C3B-B1D3-E6AA6F4FADCE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0199557" y="5960804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 jaune</a:t>
            </a:r>
          </a:p>
        </p:txBody>
      </p:sp>
      <p:sp>
        <p:nvSpPr>
          <p:cNvPr id="15" name="Espace réservé du texte 30">
            <a:extLst>
              <a:ext uri="{FF2B5EF4-FFF2-40B4-BE49-F238E27FC236}">
                <a16:creationId xmlns:a16="http://schemas.microsoft.com/office/drawing/2014/main" id="{613FC1C6-B0F7-47AD-A5BD-1D5D46AFBF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19" y="4554747"/>
            <a:ext cx="4337249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6" name="Espace réservé du texte 30">
            <a:extLst>
              <a:ext uri="{FF2B5EF4-FFF2-40B4-BE49-F238E27FC236}">
                <a16:creationId xmlns:a16="http://schemas.microsoft.com/office/drawing/2014/main" id="{88CD1B98-4F81-4D12-BF7F-6FE227B23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19" y="5033524"/>
            <a:ext cx="4337249" cy="1653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Texte du bloc</a:t>
            </a:r>
          </a:p>
        </p:txBody>
      </p:sp>
      <p:sp>
        <p:nvSpPr>
          <p:cNvPr id="26" name="Espace réservé pour une image  3">
            <a:extLst>
              <a:ext uri="{FF2B5EF4-FFF2-40B4-BE49-F238E27FC236}">
                <a16:creationId xmlns:a16="http://schemas.microsoft.com/office/drawing/2014/main" id="{3AED2CFD-0BCC-463A-AA32-6AA35A6E0335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4470755" y="5749515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330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jaune</a:t>
            </a:r>
          </a:p>
        </p:txBody>
      </p:sp>
      <p:sp>
        <p:nvSpPr>
          <p:cNvPr id="29" name="Espace réservé du texte 16">
            <a:extLst>
              <a:ext uri="{FF2B5EF4-FFF2-40B4-BE49-F238E27FC236}">
                <a16:creationId xmlns:a16="http://schemas.microsoft.com/office/drawing/2014/main" id="{B3D89807-5167-4347-8DC4-8E73C0277A9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339363" y="5121363"/>
            <a:ext cx="320400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rIns="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68865E80-5D2E-4EE1-8370-F082C3AC8387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0148926" y="1284213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330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jaune</a:t>
            </a:r>
          </a:p>
        </p:txBody>
      </p:sp>
      <p:sp>
        <p:nvSpPr>
          <p:cNvPr id="19" name="Espace réservé du texte 16">
            <a:extLst>
              <a:ext uri="{FF2B5EF4-FFF2-40B4-BE49-F238E27FC236}">
                <a16:creationId xmlns:a16="http://schemas.microsoft.com/office/drawing/2014/main" id="{4B3ECC21-C0BE-4DE1-9108-70AC3687E47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23485" y="3925836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88D7E592-78A6-40C4-844B-BAECA34232D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24645" y="2169109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7C6A62-915C-4167-BA89-71B8696F6A3C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26C772-B2E4-43C3-A4B5-EEA07A97C34A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F28F01C-03EC-4750-BBA3-DC6684E72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1C761AE-41FF-4B63-93AC-E405BC2B48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951914F4-5846-4E48-B0CD-74F21DFBDD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C10649D-6560-4571-95B9-93D2F9ACA0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335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sibilités de blocs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A86148B9-ED69-454E-81C3-6D5E854E2C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5800" y="1426120"/>
            <a:ext cx="4787500" cy="478778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2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939DD924-4964-4442-A028-9D1E9C669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5800" y="1892176"/>
            <a:ext cx="4787500" cy="25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lIns="90000" tIns="90000" bIns="90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A02DB731-C049-4C16-A062-7E792E62F24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99105" y="1395820"/>
            <a:ext cx="526625" cy="526656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blanc</a:t>
            </a:r>
          </a:p>
        </p:txBody>
      </p:sp>
      <p:sp>
        <p:nvSpPr>
          <p:cNvPr id="12" name="Espace réservé pour une image  3">
            <a:extLst>
              <a:ext uri="{FF2B5EF4-FFF2-40B4-BE49-F238E27FC236}">
                <a16:creationId xmlns:a16="http://schemas.microsoft.com/office/drawing/2014/main" id="{F1F08ED3-155E-4E4C-9B9F-2C3B55099D13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0100064" y="6007184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gris</a:t>
            </a:r>
          </a:p>
        </p:txBody>
      </p:sp>
      <p:sp>
        <p:nvSpPr>
          <p:cNvPr id="15" name="Espace réservé du texte 30">
            <a:extLst>
              <a:ext uri="{FF2B5EF4-FFF2-40B4-BE49-F238E27FC236}">
                <a16:creationId xmlns:a16="http://schemas.microsoft.com/office/drawing/2014/main" id="{1DA3DA65-7EBB-4E4B-B193-EB5C174968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47" y="4514210"/>
            <a:ext cx="4337249" cy="396818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buNone/>
              <a:defRPr sz="1729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6" name="Espace réservé du texte 30">
            <a:extLst>
              <a:ext uri="{FF2B5EF4-FFF2-40B4-BE49-F238E27FC236}">
                <a16:creationId xmlns:a16="http://schemas.microsoft.com/office/drawing/2014/main" id="{4B3DD962-D6CD-4247-AADC-0CE4B60F94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47" y="4992988"/>
            <a:ext cx="4337249" cy="1653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6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Texte du bloc</a:t>
            </a:r>
          </a:p>
        </p:txBody>
      </p:sp>
      <p:sp>
        <p:nvSpPr>
          <p:cNvPr id="27" name="Espace réservé pour une image  3">
            <a:extLst>
              <a:ext uri="{FF2B5EF4-FFF2-40B4-BE49-F238E27FC236}">
                <a16:creationId xmlns:a16="http://schemas.microsoft.com/office/drawing/2014/main" id="{AFD27535-DB44-4C12-A5A1-667AF99BAA2F}"/>
              </a:ext>
            </a:extLst>
          </p:cNvPr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4479847" y="5683956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gris</a:t>
            </a:r>
          </a:p>
        </p:txBody>
      </p:sp>
      <p:sp>
        <p:nvSpPr>
          <p:cNvPr id="30" name="Espace réservé du texte 16">
            <a:extLst>
              <a:ext uri="{FF2B5EF4-FFF2-40B4-BE49-F238E27FC236}">
                <a16:creationId xmlns:a16="http://schemas.microsoft.com/office/drawing/2014/main" id="{1CCE1DE0-288F-4246-8E50-88D15D43BF4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354012" y="5094030"/>
            <a:ext cx="324000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rIns="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35" name="Espace réservé pour une image  3">
            <a:extLst>
              <a:ext uri="{FF2B5EF4-FFF2-40B4-BE49-F238E27FC236}">
                <a16:creationId xmlns:a16="http://schemas.microsoft.com/office/drawing/2014/main" id="{E5D97B85-18D3-4C57-9AA1-5DE10CF9C7D2}"/>
              </a:ext>
            </a:extLst>
          </p:cNvPr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10130204" y="1354166"/>
            <a:ext cx="526625" cy="52665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463"/>
            </a:lvl1pPr>
          </a:lstStyle>
          <a:p>
            <a:r>
              <a:rPr lang="fr-FR" dirty="0"/>
              <a:t>Picto</a:t>
            </a:r>
          </a:p>
          <a:p>
            <a:r>
              <a:rPr lang="fr-FR" dirty="0"/>
              <a:t>gris</a:t>
            </a:r>
          </a:p>
        </p:txBody>
      </p:sp>
      <p:sp>
        <p:nvSpPr>
          <p:cNvPr id="19" name="Espace réservé du texte 16">
            <a:extLst>
              <a:ext uri="{FF2B5EF4-FFF2-40B4-BE49-F238E27FC236}">
                <a16:creationId xmlns:a16="http://schemas.microsoft.com/office/drawing/2014/main" id="{7E2E801E-6C3E-480B-B5DC-4871CA127E1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99720" y="3983349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A055B4D8-B93E-495F-8693-2424D65A1FC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717891" y="2215141"/>
            <a:ext cx="3351250" cy="167572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tIns="108000" anchor="ctr" anchorCtr="0"/>
          <a:lstStyle>
            <a:lvl1pPr marL="228011" indent="-228011">
              <a:buFontTx/>
              <a:buBlip>
                <a:blip r:embed="rId3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>
                <a:latin typeface="Avenir Next Demi Bold"/>
              </a:defRPr>
            </a:lvl2pPr>
            <a:lvl3pPr marL="1520076" indent="-304015">
              <a:buFontTx/>
              <a:buBlip>
                <a:blip r:embed="rId3"/>
              </a:buBlip>
              <a:defRPr sz="1330"/>
            </a:lvl3pPr>
            <a:lvl4pPr marL="2128106" indent="-304015">
              <a:buFontTx/>
              <a:buBlip>
                <a:blip r:embed="rId3"/>
              </a:buBlip>
              <a:defRPr sz="1197"/>
            </a:lvl4pPr>
            <a:lvl5pPr marL="2736136" indent="-304015">
              <a:buFontTx/>
              <a:buBlip>
                <a:blip r:embed="rId3"/>
              </a:buBlip>
              <a:defRPr sz="1197"/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3ème niveau</a:t>
            </a:r>
          </a:p>
          <a:p>
            <a:pPr lvl="3"/>
            <a:r>
              <a:rPr lang="fr-FR" dirty="0"/>
              <a:t>4ème</a:t>
            </a:r>
          </a:p>
          <a:p>
            <a:pPr lvl="4"/>
            <a:r>
              <a:rPr lang="fr-FR" dirty="0"/>
              <a:t>5ème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D3B0CA-43AF-4483-BD9F-1A607C5FE2D7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0BAD7C-EFF5-4C70-BFBD-7F305B0BDBFE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DA553D19-9407-4AF1-9378-0EB14208A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9486488-8540-48FD-A722-D5D03030F8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1BCCE7CB-919F-49D3-A3C0-CCF82D1273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2C14A759-9D93-40BA-81D4-932DC25209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31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6670EF6-8CC5-47B8-89A7-EF92D55675FF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2874EE-3AE2-4C95-AE22-EB66AED12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Modifier le style du titre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52F80B3-B976-4A7F-BB92-8D43B895BD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34C106-9BFB-4656-8876-50F44AF35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076BA34-BE33-4643-BA63-368E393751DD}"/>
              </a:ext>
            </a:extLst>
          </p:cNvPr>
          <p:cNvSpPr/>
          <p:nvPr userDrawn="1"/>
        </p:nvSpPr>
        <p:spPr>
          <a:xfrm>
            <a:off x="11533683" y="252255"/>
            <a:ext cx="626568" cy="25200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9FF90C-5411-4629-86F2-774268CB7E50}"/>
              </a:ext>
            </a:extLst>
          </p:cNvPr>
          <p:cNvSpPr/>
          <p:nvPr userDrawn="1"/>
        </p:nvSpPr>
        <p:spPr>
          <a:xfrm>
            <a:off x="11533681" y="252255"/>
            <a:ext cx="122556" cy="252000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9DF287-A263-414F-9023-EE15BA3B7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5"/>
            <a:ext cx="504013" cy="25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072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loc simp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2255"/>
            <a:ext cx="626568" cy="25200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2255"/>
            <a:ext cx="122556" cy="252000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5"/>
            <a:ext cx="504013" cy="25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2" name="Espace réservé du texte 16">
            <a:extLst>
              <a:ext uri="{FF2B5EF4-FFF2-40B4-BE49-F238E27FC236}">
                <a16:creationId xmlns:a16="http://schemas.microsoft.com/office/drawing/2014/main" id="{DE4E29FD-78F6-4C6F-B113-ED31C62686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0536" y="1860984"/>
            <a:ext cx="4788000" cy="430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3" name="Espace réservé du texte 16">
            <a:extLst>
              <a:ext uri="{FF2B5EF4-FFF2-40B4-BE49-F238E27FC236}">
                <a16:creationId xmlns:a16="http://schemas.microsoft.com/office/drawing/2014/main" id="{15CDBCB9-9E06-4BB0-977E-4073919E0A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70536" y="2299331"/>
            <a:ext cx="47880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4"/>
              </a:buBlip>
              <a:defRPr sz="1596">
                <a:solidFill>
                  <a:schemeClr val="tx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4"/>
              </a:buBlip>
              <a:defRPr sz="1396">
                <a:solidFill>
                  <a:schemeClr val="tx1"/>
                </a:solidFill>
                <a:latin typeface="Avenir Next Demi Bold"/>
              </a:defRPr>
            </a:lvl2pPr>
            <a:lvl3pPr marL="1140057" indent="-228011">
              <a:buFontTx/>
              <a:buBlip>
                <a:blip r:embed="rId4"/>
              </a:buBlip>
              <a:defRPr sz="1330">
                <a:solidFill>
                  <a:schemeClr val="tx1"/>
                </a:solidFill>
              </a:defRPr>
            </a:lvl3pPr>
            <a:lvl4pPr marL="1596079" indent="-228011">
              <a:buFontTx/>
              <a:buBlip>
                <a:blip r:embed="rId4"/>
              </a:buBlip>
              <a:defRPr sz="1197">
                <a:solidFill>
                  <a:schemeClr val="tx1"/>
                </a:solidFill>
              </a:defRPr>
            </a:lvl4pPr>
            <a:lvl5pPr marL="2052102" indent="-228011">
              <a:buFontTx/>
              <a:buBlip>
                <a:blip r:embed="rId4"/>
              </a:buBlip>
              <a:defRPr sz="1064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second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93890562-15E4-4FC2-B803-B85360F41D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3320936" y="1823102"/>
            <a:ext cx="526625" cy="52665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C75CD14-7A0A-4F78-9EA1-DC89D1CA4DA0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191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s simpl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2255"/>
            <a:ext cx="626568" cy="25200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2255"/>
            <a:ext cx="122556" cy="252000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5"/>
            <a:ext cx="504013" cy="25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2" name="Espace réservé du texte 16">
            <a:extLst>
              <a:ext uri="{FF2B5EF4-FFF2-40B4-BE49-F238E27FC236}">
                <a16:creationId xmlns:a16="http://schemas.microsoft.com/office/drawing/2014/main" id="{DE4E29FD-78F6-4C6F-B113-ED31C62686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8150" y="1860984"/>
            <a:ext cx="4176000" cy="430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3" name="Espace réservé du texte 16">
            <a:extLst>
              <a:ext uri="{FF2B5EF4-FFF2-40B4-BE49-F238E27FC236}">
                <a16:creationId xmlns:a16="http://schemas.microsoft.com/office/drawing/2014/main" id="{15CDBCB9-9E06-4BB0-977E-4073919E0A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8150" y="2299331"/>
            <a:ext cx="41760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90000" bIns="90000" anchor="ctr" anchorCtr="0"/>
          <a:lstStyle>
            <a:lvl1pPr marL="228011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596" kern="120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1pPr>
            <a:lvl2pPr marL="684034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96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2pPr>
            <a:lvl3pPr marL="1140057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30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3pPr>
            <a:lvl4pPr marL="1596079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197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4pPr>
            <a:lvl5pPr marL="2052102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064" kern="120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  <a:p>
            <a:pPr lvl="4"/>
            <a:endParaRPr lang="fr-FR" dirty="0"/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93890562-15E4-4FC2-B803-B85360F41D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918550" y="1817245"/>
            <a:ext cx="526625" cy="52665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35" name="Espace réservé du texte 16">
            <a:extLst>
              <a:ext uri="{FF2B5EF4-FFF2-40B4-BE49-F238E27FC236}">
                <a16:creationId xmlns:a16="http://schemas.microsoft.com/office/drawing/2014/main" id="{EE6ACEC3-2AA6-4E8E-9450-991AF38FB7E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55163" y="1860984"/>
            <a:ext cx="4176000" cy="430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6" name="Espace réservé du texte 16">
            <a:extLst>
              <a:ext uri="{FF2B5EF4-FFF2-40B4-BE49-F238E27FC236}">
                <a16:creationId xmlns:a16="http://schemas.microsoft.com/office/drawing/2014/main" id="{FAB9BDE7-EA5F-4322-B86B-4D2F4FF289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55163" y="2299331"/>
            <a:ext cx="4176000" cy="332315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5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5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5"/>
              </a:buBlip>
              <a:defRPr sz="1330">
                <a:latin typeface="Avenir Next Demi Bold"/>
              </a:defRPr>
            </a:lvl3pPr>
            <a:lvl4pPr marL="1596079" indent="-228011">
              <a:buFontTx/>
              <a:buBlip>
                <a:blip r:embed="rId5"/>
              </a:buBlip>
              <a:defRPr sz="1197">
                <a:latin typeface="Avenir Next Demi Bold"/>
              </a:defRPr>
            </a:lvl4pPr>
            <a:lvl5pPr marL="2052102" indent="-228011">
              <a:buFontTx/>
              <a:buBlip>
                <a:blip r:embed="rId5"/>
              </a:buBlip>
              <a:defRPr sz="1064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  <a:p>
            <a:pPr lvl="2"/>
            <a:endParaRPr lang="fr-FR" dirty="0"/>
          </a:p>
        </p:txBody>
      </p:sp>
      <p:sp>
        <p:nvSpPr>
          <p:cNvPr id="37" name="Espace réservé pour une image  3">
            <a:extLst>
              <a:ext uri="{FF2B5EF4-FFF2-40B4-BE49-F238E27FC236}">
                <a16:creationId xmlns:a16="http://schemas.microsoft.com/office/drawing/2014/main" id="{9BDB266C-B621-417C-BD1A-AB6B0490BFA2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6480910" y="1817245"/>
            <a:ext cx="526625" cy="52665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2519036-C769-4B5E-A46E-40577297E720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10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s simpl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rgbClr val="A4292D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2" name="Espace réservé du texte 16">
            <a:extLst>
              <a:ext uri="{FF2B5EF4-FFF2-40B4-BE49-F238E27FC236}">
                <a16:creationId xmlns:a16="http://schemas.microsoft.com/office/drawing/2014/main" id="{DE4E29FD-78F6-4C6F-B113-ED31C62686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016" y="1860984"/>
            <a:ext cx="3312000" cy="430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3" name="Espace réservé du texte 16">
            <a:extLst>
              <a:ext uri="{FF2B5EF4-FFF2-40B4-BE49-F238E27FC236}">
                <a16:creationId xmlns:a16="http://schemas.microsoft.com/office/drawing/2014/main" id="{15CDBCB9-9E06-4BB0-977E-4073919E0A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2016" y="2299331"/>
            <a:ext cx="3312000" cy="334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90000" bIns="90000" anchor="ctr" anchorCtr="0"/>
          <a:lstStyle>
            <a:lvl1pPr marL="228011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596" kern="120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1pPr>
            <a:lvl2pPr marL="684034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96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2pPr>
            <a:lvl3pPr marL="1140057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30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3pPr>
            <a:lvl4pPr marL="1596079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197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4pPr>
            <a:lvl5pPr marL="2052102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064" kern="120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93890562-15E4-4FC2-B803-B85360F41D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08235" y="1817245"/>
            <a:ext cx="526625" cy="52665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35" name="Espace réservé du texte 16">
            <a:extLst>
              <a:ext uri="{FF2B5EF4-FFF2-40B4-BE49-F238E27FC236}">
                <a16:creationId xmlns:a16="http://schemas.microsoft.com/office/drawing/2014/main" id="{EE6ACEC3-2AA6-4E8E-9450-991AF38FB7E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09927" y="1860984"/>
            <a:ext cx="3312000" cy="430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6" name="Espace réservé du texte 16">
            <a:extLst>
              <a:ext uri="{FF2B5EF4-FFF2-40B4-BE49-F238E27FC236}">
                <a16:creationId xmlns:a16="http://schemas.microsoft.com/office/drawing/2014/main" id="{FAB9BDE7-EA5F-4322-B86B-4D2F4FF289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09927" y="2299331"/>
            <a:ext cx="3312000" cy="334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5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5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5"/>
              </a:buBlip>
              <a:defRPr sz="1330">
                <a:latin typeface="Avenir Next Demi Bold"/>
              </a:defRPr>
            </a:lvl3pPr>
            <a:lvl4pPr marL="1596079" indent="-228011">
              <a:buFontTx/>
              <a:buBlip>
                <a:blip r:embed="rId5"/>
              </a:buBlip>
              <a:defRPr sz="1197">
                <a:latin typeface="Avenir Next Demi Bold"/>
              </a:defRPr>
            </a:lvl4pPr>
            <a:lvl5pPr marL="2052102" indent="-228011">
              <a:buFontTx/>
              <a:buBlip>
                <a:blip r:embed="rId5"/>
              </a:buBlip>
              <a:defRPr sz="1064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7" name="Espace réservé pour une image  3">
            <a:extLst>
              <a:ext uri="{FF2B5EF4-FFF2-40B4-BE49-F238E27FC236}">
                <a16:creationId xmlns:a16="http://schemas.microsoft.com/office/drawing/2014/main" id="{9BDB266C-B621-417C-BD1A-AB6B0490BFA2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247397" y="1817245"/>
            <a:ext cx="526625" cy="52665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5D2771E-A279-437E-8A76-43362FAB29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42338" y="2296257"/>
            <a:ext cx="3313112" cy="334800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anchor="ctr"/>
          <a:lstStyle>
            <a:lvl1pPr marL="228011" indent="-228011">
              <a:buFontTx/>
              <a:buBlip>
                <a:blip r:embed="rId6"/>
              </a:buBlip>
              <a:defRPr sz="1596" baseline="0">
                <a:latin typeface="Avenir Next Demi Bold"/>
              </a:defRPr>
            </a:lvl1pPr>
            <a:lvl2pPr marL="684034" indent="-228011">
              <a:buFontTx/>
              <a:buBlip>
                <a:blip r:embed="rId6"/>
              </a:buBlip>
              <a:defRPr sz="1396" baseline="0">
                <a:latin typeface="Avenir Next Demi Bold"/>
              </a:defRPr>
            </a:lvl2pPr>
            <a:lvl3pPr marL="1140057" indent="-228011">
              <a:buFontTx/>
              <a:buBlip>
                <a:blip r:embed="rId6"/>
              </a:buBlip>
              <a:defRPr sz="1330">
                <a:latin typeface="Avenir Next Demi Bold"/>
              </a:defRPr>
            </a:lvl3pPr>
            <a:lvl4pPr marL="1596079" indent="-228011">
              <a:buFontTx/>
              <a:buBlip>
                <a:blip r:embed="rId6"/>
              </a:buBlip>
              <a:defRPr sz="1197" baseline="0">
                <a:latin typeface="Avenir Next Demi Bold"/>
              </a:defRPr>
            </a:lvl4pPr>
            <a:lvl5pPr marL="2052102" indent="-228011">
              <a:buFontTx/>
              <a:buBlip>
                <a:blip r:embed="rId6"/>
              </a:buBlip>
              <a:defRPr sz="1064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BCC28EE8-389E-4CA1-B3EE-24519BB8C0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43450" y="1852370"/>
            <a:ext cx="3312000" cy="432000"/>
          </a:xfrm>
          <a:prstGeom prst="rect">
            <a:avLst/>
          </a:prstGeom>
          <a:solidFill>
            <a:srgbClr val="0070C0"/>
          </a:solidFill>
          <a:ln w="25400">
            <a:solidFill>
              <a:srgbClr val="0070C0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i="0" cap="small" baseline="0">
                <a:solidFill>
                  <a:schemeClr val="bg1"/>
                </a:solidFill>
                <a:latin typeface="Avenir Next Demi Bold"/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5601A9E5-0EB0-409B-B4FD-2075118817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273932" y="1817688"/>
            <a:ext cx="527050" cy="525600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>
              <a:defRPr lang="fr-FR" sz="1596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fr-FR" dirty="0"/>
              <a:t>Picto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F78602F-4DBA-4F32-AB91-C7DEC691CD1D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381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 si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2" name="Espace réservé du texte 16">
            <a:extLst>
              <a:ext uri="{FF2B5EF4-FFF2-40B4-BE49-F238E27FC236}">
                <a16:creationId xmlns:a16="http://schemas.microsoft.com/office/drawing/2014/main" id="{DE4E29FD-78F6-4C6F-B113-ED31C62686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5741" y="1556186"/>
            <a:ext cx="4644000" cy="430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3" name="Espace réservé du texte 16">
            <a:extLst>
              <a:ext uri="{FF2B5EF4-FFF2-40B4-BE49-F238E27FC236}">
                <a16:creationId xmlns:a16="http://schemas.microsoft.com/office/drawing/2014/main" id="{15CDBCB9-9E06-4BB0-977E-4073919E0A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5741" y="1994533"/>
            <a:ext cx="4644000" cy="180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90000" bIns="90000" anchor="ctr" anchorCtr="0"/>
          <a:lstStyle>
            <a:lvl1pPr marL="228011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596" kern="120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1pPr>
            <a:lvl2pPr marL="684034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96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2pPr>
            <a:lvl3pPr marL="1140057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30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3pPr>
            <a:lvl4pPr marL="1596079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197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4pPr>
            <a:lvl5pPr marL="2052102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064" kern="120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93890562-15E4-4FC2-B803-B85360F41D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42695" y="1512447"/>
            <a:ext cx="526625" cy="52665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35" name="Espace réservé du texte 16">
            <a:extLst>
              <a:ext uri="{FF2B5EF4-FFF2-40B4-BE49-F238E27FC236}">
                <a16:creationId xmlns:a16="http://schemas.microsoft.com/office/drawing/2014/main" id="{EE6ACEC3-2AA6-4E8E-9450-991AF38FB7E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00117" y="1556186"/>
            <a:ext cx="4644000" cy="430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6" name="Espace réservé du texte 16">
            <a:extLst>
              <a:ext uri="{FF2B5EF4-FFF2-40B4-BE49-F238E27FC236}">
                <a16:creationId xmlns:a16="http://schemas.microsoft.com/office/drawing/2014/main" id="{FAB9BDE7-EA5F-4322-B86B-4D2F4FF289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00117" y="1994533"/>
            <a:ext cx="4644000" cy="180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5"/>
              </a:buBlip>
              <a:defRPr sz="1596">
                <a:latin typeface="Avenir Next Demi Bold"/>
              </a:defRPr>
            </a:lvl1pPr>
            <a:lvl2pPr marL="684034" indent="-228011">
              <a:buFontTx/>
              <a:buBlip>
                <a:blip r:embed="rId5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5"/>
              </a:buBlip>
              <a:defRPr sz="1330">
                <a:latin typeface="Avenir Next Demi Bold"/>
              </a:defRPr>
            </a:lvl3pPr>
            <a:lvl4pPr marL="1596079" indent="-228011">
              <a:buFontTx/>
              <a:buBlip>
                <a:blip r:embed="rId5"/>
              </a:buBlip>
              <a:defRPr sz="1197">
                <a:latin typeface="Avenir Next Demi Bold"/>
              </a:defRPr>
            </a:lvl4pPr>
            <a:lvl5pPr marL="2052102" indent="-228011">
              <a:buFontTx/>
              <a:buBlip>
                <a:blip r:embed="rId5"/>
              </a:buBlip>
              <a:defRPr sz="1064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37" name="Espace réservé pour une image  3">
            <a:extLst>
              <a:ext uri="{FF2B5EF4-FFF2-40B4-BE49-F238E27FC236}">
                <a16:creationId xmlns:a16="http://schemas.microsoft.com/office/drawing/2014/main" id="{9BDB266C-B621-417C-BD1A-AB6B0490BFA2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6533396" y="1512447"/>
            <a:ext cx="526625" cy="52665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5D2771E-A279-437E-8A76-43362FAB29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5741" y="4535366"/>
            <a:ext cx="4644000" cy="1800000"/>
          </a:xfrm>
          <a:prstGeom prst="rect">
            <a:avLst/>
          </a:prstGeom>
          <a:ln w="25400">
            <a:solidFill>
              <a:schemeClr val="accent3"/>
            </a:solidFill>
          </a:ln>
        </p:spPr>
        <p:txBody>
          <a:bodyPr anchor="ctr"/>
          <a:lstStyle>
            <a:lvl1pPr marL="228011" indent="-228011">
              <a:buFontTx/>
              <a:buBlip>
                <a:blip r:embed="rId6"/>
              </a:buBlip>
              <a:defRPr sz="1596" baseline="0">
                <a:latin typeface="Avenir Next Demi Bold"/>
              </a:defRPr>
            </a:lvl1pPr>
            <a:lvl2pPr marL="684034" indent="-228011">
              <a:buFontTx/>
              <a:buBlip>
                <a:blip r:embed="rId6"/>
              </a:buBlip>
              <a:defRPr sz="1396" baseline="0">
                <a:latin typeface="Avenir Next Demi Bold"/>
              </a:defRPr>
            </a:lvl2pPr>
            <a:lvl3pPr marL="1140057" indent="-228011">
              <a:buFontTx/>
              <a:buBlip>
                <a:blip r:embed="rId6"/>
              </a:buBlip>
              <a:defRPr sz="1330">
                <a:latin typeface="Avenir Next Demi Bold"/>
              </a:defRPr>
            </a:lvl3pPr>
            <a:lvl4pPr marL="1596079" indent="-228011">
              <a:buFontTx/>
              <a:buBlip>
                <a:blip r:embed="rId6"/>
              </a:buBlip>
              <a:defRPr sz="1197" baseline="0">
                <a:latin typeface="Avenir Next Demi Bold"/>
              </a:defRPr>
            </a:lvl4pPr>
            <a:lvl5pPr marL="2052102" indent="-228011">
              <a:buFontTx/>
              <a:buBlip>
                <a:blip r:embed="rId6"/>
              </a:buBlip>
              <a:defRPr sz="1064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BCC28EE8-389E-4CA1-B3EE-24519BB8C0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5741" y="4091479"/>
            <a:ext cx="4644000" cy="43200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0070C0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i="0" cap="small" baseline="0">
                <a:solidFill>
                  <a:schemeClr val="bg1"/>
                </a:solidFill>
                <a:latin typeface="Avenir Next Demi Bold"/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5601A9E5-0EB0-409B-B4FD-2075118817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42914" y="4056797"/>
            <a:ext cx="527050" cy="525600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>
              <a:defRPr lang="fr-FR" sz="1596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fr-FR" dirty="0"/>
              <a:t>Picto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9107BB7-64DC-4619-8E84-1F3CDADD91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00117" y="4079538"/>
            <a:ext cx="4644000" cy="432000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txBody>
          <a:bodyPr lIns="324000" tIns="0" bIns="0" anchor="ctr"/>
          <a:lstStyle>
            <a:lvl1pPr marL="0" indent="0" algn="ctr">
              <a:buNone/>
              <a:defRPr sz="1729" b="1" i="0" cap="small" baseline="0">
                <a:solidFill>
                  <a:schemeClr val="bg1"/>
                </a:solidFill>
                <a:latin typeface="Avenir Next Demi Bold"/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946BEF0-77F8-42B5-8361-63E5A3285C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00117" y="4525108"/>
            <a:ext cx="4644000" cy="180000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anchor="ctr"/>
          <a:lstStyle>
            <a:lvl1pPr marL="228011" indent="-228011">
              <a:buFontTx/>
              <a:buBlip>
                <a:blip r:embed="rId7"/>
              </a:buBlip>
              <a:defRPr sz="1596" baseline="0">
                <a:latin typeface="Avenir Next Demi Bold"/>
              </a:defRPr>
            </a:lvl1pPr>
            <a:lvl2pPr marL="684034" indent="-228011">
              <a:buFontTx/>
              <a:buBlip>
                <a:blip r:embed="rId7"/>
              </a:buBlip>
              <a:defRPr sz="1396">
                <a:latin typeface="Avenir Next Demi Bold"/>
              </a:defRPr>
            </a:lvl2pPr>
            <a:lvl3pPr marL="1140057" indent="-228011">
              <a:buFontTx/>
              <a:buBlip>
                <a:blip r:embed="rId7"/>
              </a:buBlip>
              <a:defRPr sz="1330">
                <a:latin typeface="Avenir Next Demi Bold"/>
              </a:defRPr>
            </a:lvl3pPr>
            <a:lvl4pPr marL="1596079" indent="-228011">
              <a:buFontTx/>
              <a:buBlip>
                <a:blip r:embed="rId7"/>
              </a:buBlip>
              <a:defRPr sz="1197"/>
            </a:lvl4pPr>
            <a:lvl5pPr marL="2052102" indent="-228011">
              <a:buFontTx/>
              <a:buBlip>
                <a:blip r:embed="rId7"/>
              </a:buBlip>
              <a:defRPr sz="1064" baseline="0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  <a:p>
            <a:pPr lvl="4"/>
            <a:r>
              <a:rPr lang="fr-FR" dirty="0"/>
              <a:t>Élément du cinquième niveau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2F4C03F2-70F7-46E4-9120-EAC99CC4C66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29021" y="4032738"/>
            <a:ext cx="525600" cy="5256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txBody>
          <a:bodyPr/>
          <a:lstStyle>
            <a:lvl1pPr marL="0" indent="0" algn="l"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F25361-379F-4FEF-8094-F83DE54FA950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812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 -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1538F261-7648-4D7E-9177-94216F242CD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384431" y="0"/>
            <a:ext cx="7775819" cy="6840537"/>
          </a:xfrm>
          <a:custGeom>
            <a:avLst/>
            <a:gdLst>
              <a:gd name="connsiteX0" fmla="*/ 0 w 3200400"/>
              <a:gd name="connsiteY0" fmla="*/ 0 h 3013075"/>
              <a:gd name="connsiteX1" fmla="*/ 3200400 w 3200400"/>
              <a:gd name="connsiteY1" fmla="*/ 0 h 3013075"/>
              <a:gd name="connsiteX2" fmla="*/ 3200400 w 3200400"/>
              <a:gd name="connsiteY2" fmla="*/ 3013075 h 3013075"/>
              <a:gd name="connsiteX3" fmla="*/ 0 w 3200400"/>
              <a:gd name="connsiteY3" fmla="*/ 3013075 h 3013075"/>
              <a:gd name="connsiteX4" fmla="*/ 0 w 3200400"/>
              <a:gd name="connsiteY4" fmla="*/ 0 h 3013075"/>
              <a:gd name="connsiteX0" fmla="*/ 0 w 3200400"/>
              <a:gd name="connsiteY0" fmla="*/ 0 h 3013075"/>
              <a:gd name="connsiteX1" fmla="*/ 3200400 w 3200400"/>
              <a:gd name="connsiteY1" fmla="*/ 0 h 3013075"/>
              <a:gd name="connsiteX2" fmla="*/ 3200400 w 3200400"/>
              <a:gd name="connsiteY2" fmla="*/ 3013075 h 3013075"/>
              <a:gd name="connsiteX3" fmla="*/ 1418493 w 3200400"/>
              <a:gd name="connsiteY3" fmla="*/ 3001352 h 3013075"/>
              <a:gd name="connsiteX4" fmla="*/ 0 w 3200400"/>
              <a:gd name="connsiteY4" fmla="*/ 0 h 3013075"/>
              <a:gd name="connsiteX0" fmla="*/ 0 w 3200400"/>
              <a:gd name="connsiteY0" fmla="*/ 0 h 3013075"/>
              <a:gd name="connsiteX1" fmla="*/ 3200400 w 3200400"/>
              <a:gd name="connsiteY1" fmla="*/ 0 h 3013075"/>
              <a:gd name="connsiteX2" fmla="*/ 3200400 w 3200400"/>
              <a:gd name="connsiteY2" fmla="*/ 3013075 h 3013075"/>
              <a:gd name="connsiteX3" fmla="*/ 2011971 w 3200400"/>
              <a:gd name="connsiteY3" fmla="*/ 3006516 h 3013075"/>
              <a:gd name="connsiteX4" fmla="*/ 0 w 3200400"/>
              <a:gd name="connsiteY4" fmla="*/ 0 h 301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0400" h="3013075">
                <a:moveTo>
                  <a:pt x="0" y="0"/>
                </a:moveTo>
                <a:lnTo>
                  <a:pt x="3200400" y="0"/>
                </a:lnTo>
                <a:lnTo>
                  <a:pt x="3200400" y="3013075"/>
                </a:lnTo>
                <a:lnTo>
                  <a:pt x="2011971" y="3006516"/>
                </a:lnTo>
                <a:lnTo>
                  <a:pt x="0" y="0"/>
                </a:lnTo>
                <a:close/>
              </a:path>
            </a:pathLst>
          </a:custGeom>
        </p:spPr>
        <p:txBody>
          <a:bodyPr tIns="2124000" anchor="t"/>
          <a:lstStyle>
            <a:lvl1pPr marL="0" indent="0" algn="ctr">
              <a:buNone/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00FA4F-039B-4DF0-9A96-C952C20AD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9912" y="143633"/>
            <a:ext cx="10101625" cy="430900"/>
          </a:xfrm>
          <a:prstGeom prst="rect">
            <a:avLst/>
          </a:prstGeom>
        </p:spPr>
        <p:txBody>
          <a:bodyPr anchor="b"/>
          <a:lstStyle>
            <a:lvl1pPr algn="l" defTabSz="9120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73" b="1" kern="1200" dirty="0">
                <a:solidFill>
                  <a:schemeClr val="tx2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D1061A6-AEE4-4DEE-9A2D-F503A05C71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9912" y="612036"/>
            <a:ext cx="10101625" cy="430900"/>
          </a:xfrm>
          <a:prstGeom prst="rect">
            <a:avLst/>
          </a:prstGeom>
        </p:spPr>
        <p:txBody>
          <a:bodyPr/>
          <a:lstStyle>
            <a:lvl1pPr marL="0" indent="0" algn="l" defTabSz="1302162" rtl="0" eaLnBrk="1" latinLnBrk="0" hangingPunct="1">
              <a:buNone/>
              <a:defRPr lang="en-US" sz="1915" kern="1200" dirty="0">
                <a:solidFill>
                  <a:schemeClr val="bg2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6023" indent="0" algn="ctr">
              <a:buNone/>
              <a:defRPr sz="1995"/>
            </a:lvl2pPr>
            <a:lvl3pPr marL="912045" indent="0" algn="ctr">
              <a:buNone/>
              <a:defRPr sz="1795"/>
            </a:lvl3pPr>
            <a:lvl4pPr marL="1368068" indent="0" algn="ctr">
              <a:buNone/>
              <a:defRPr sz="1596"/>
            </a:lvl4pPr>
            <a:lvl5pPr marL="1824091" indent="0" algn="ctr">
              <a:buNone/>
              <a:defRPr sz="1596"/>
            </a:lvl5pPr>
            <a:lvl6pPr marL="2280114" indent="0" algn="ctr">
              <a:buNone/>
              <a:defRPr sz="1596"/>
            </a:lvl6pPr>
            <a:lvl7pPr marL="2736136" indent="0" algn="ctr">
              <a:buNone/>
              <a:defRPr sz="1596"/>
            </a:lvl7pPr>
            <a:lvl8pPr marL="3192159" indent="0" algn="ctr">
              <a:buNone/>
              <a:defRPr sz="1596"/>
            </a:lvl8pPr>
            <a:lvl9pPr marL="3648182" indent="0" algn="ctr">
              <a:buNone/>
              <a:defRPr sz="1596"/>
            </a:lvl9pPr>
          </a:lstStyle>
          <a:p>
            <a:r>
              <a:rPr lang="fr-FR" dirty="0"/>
              <a:t>Sous-titre de la diapositive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A34E04-038A-412E-B9ED-88121CD0F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01" y="191511"/>
            <a:ext cx="788481" cy="7181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F530BE-050B-4216-80F0-FE7F5D04BAC8}"/>
              </a:ext>
            </a:extLst>
          </p:cNvPr>
          <p:cNvSpPr/>
          <p:nvPr userDrawn="1"/>
        </p:nvSpPr>
        <p:spPr>
          <a:xfrm>
            <a:off x="11533683" y="25008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A15AA-7096-4BF9-9E89-42F251D59446}"/>
              </a:ext>
            </a:extLst>
          </p:cNvPr>
          <p:cNvSpPr/>
          <p:nvPr userDrawn="1"/>
        </p:nvSpPr>
        <p:spPr>
          <a:xfrm>
            <a:off x="11533681" y="25008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94BD3A4-348F-4F81-8CED-D4B06BF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6237" y="252256"/>
            <a:ext cx="504013" cy="242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36DD50-5B53-458A-957C-9C64FF8D20CF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32" name="Espace réservé du texte 16">
            <a:extLst>
              <a:ext uri="{FF2B5EF4-FFF2-40B4-BE49-F238E27FC236}">
                <a16:creationId xmlns:a16="http://schemas.microsoft.com/office/drawing/2014/main" id="{DE4E29FD-78F6-4C6F-B113-ED31C62686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727" y="1556186"/>
            <a:ext cx="2484000" cy="430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3" name="Espace réservé du texte 16">
            <a:extLst>
              <a:ext uri="{FF2B5EF4-FFF2-40B4-BE49-F238E27FC236}">
                <a16:creationId xmlns:a16="http://schemas.microsoft.com/office/drawing/2014/main" id="{15CDBCB9-9E06-4BB0-977E-4073919E0A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727" y="1994533"/>
            <a:ext cx="2484000" cy="180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tIns="90000" bIns="90000" anchor="ctr" anchorCtr="0"/>
          <a:lstStyle>
            <a:lvl1pPr marL="228011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96" kern="1200" baseline="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1pPr>
            <a:lvl2pPr marL="684034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330" kern="120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2pPr>
            <a:lvl3pPr marL="1140057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197" kern="1200" baseline="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3pPr>
            <a:lvl4pPr marL="1596079" indent="-228011" algn="l" defTabSz="912045" rtl="0" eaLnBrk="1" latinLnBrk="0" hangingPunct="1">
              <a:lnSpc>
                <a:spcPct val="90000"/>
              </a:lnSpc>
              <a:buFontTx/>
              <a:buBlip>
                <a:blip r:embed="rId4"/>
              </a:buBlip>
              <a:defRPr lang="fr-FR" sz="1064" kern="1200" baseline="0" dirty="0" smtClean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4pPr>
            <a:lvl5pPr marL="2052102" indent="-228011" algn="l" defTabSz="912045" rtl="0" eaLnBrk="1" latinLnBrk="0" hangingPunct="1">
              <a:lnSpc>
                <a:spcPct val="90000"/>
              </a:lnSpc>
              <a:buFontTx/>
              <a:buBlip>
                <a:blip r:embed="rId3"/>
              </a:buBlip>
              <a:defRPr lang="fr-FR" sz="1064" kern="1200" dirty="0">
                <a:solidFill>
                  <a:schemeClr val="tx1"/>
                </a:solidFill>
                <a:latin typeface="Avenir Next Demi Bold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93890562-15E4-4FC2-B803-B85360F41D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19958" y="1512447"/>
            <a:ext cx="526625" cy="52665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35" name="Espace réservé du texte 16">
            <a:extLst>
              <a:ext uri="{FF2B5EF4-FFF2-40B4-BE49-F238E27FC236}">
                <a16:creationId xmlns:a16="http://schemas.microsoft.com/office/drawing/2014/main" id="{EE6ACEC3-2AA6-4E8E-9450-991AF38FB7E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47315" y="1556186"/>
            <a:ext cx="2484000" cy="4309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cap="small" baseline="0">
                <a:solidFill>
                  <a:schemeClr val="bg1"/>
                </a:solidFill>
                <a:latin typeface="Avenir Next Demi Bold"/>
              </a:defRPr>
            </a:lvl1pPr>
            <a:lvl2pPr marL="684034" indent="-228011">
              <a:buFontTx/>
              <a:buBlip>
                <a:blip r:embed="rId3"/>
              </a:buBlip>
              <a:defRPr sz="1396"/>
            </a:lvl2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36" name="Espace réservé du texte 16">
            <a:extLst>
              <a:ext uri="{FF2B5EF4-FFF2-40B4-BE49-F238E27FC236}">
                <a16:creationId xmlns:a16="http://schemas.microsoft.com/office/drawing/2014/main" id="{FAB9BDE7-EA5F-4322-B86B-4D2F4FF289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47315" y="1994533"/>
            <a:ext cx="2484000" cy="180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txBody>
          <a:bodyPr tIns="90000" bIns="90000" anchor="ctr" anchorCtr="0"/>
          <a:lstStyle>
            <a:lvl1pPr marL="228011" indent="-228011">
              <a:buFontTx/>
              <a:buBlip>
                <a:blip r:embed="rId5"/>
              </a:buBlip>
              <a:defRPr sz="1396" baseline="0">
                <a:latin typeface="Avenir Next Demi Bold"/>
              </a:defRPr>
            </a:lvl1pPr>
            <a:lvl2pPr marL="684034" indent="-228011">
              <a:buFontTx/>
              <a:buBlip>
                <a:blip r:embed="rId5"/>
              </a:buBlip>
              <a:defRPr sz="1330">
                <a:latin typeface="Avenir Next Demi Bold"/>
              </a:defRPr>
            </a:lvl2pPr>
            <a:lvl3pPr marL="1140057" indent="-228011">
              <a:buFontTx/>
              <a:buBlip>
                <a:blip r:embed="rId5"/>
              </a:buBlip>
              <a:defRPr sz="1197" baseline="0">
                <a:latin typeface="Avenir Next Demi Bold"/>
              </a:defRPr>
            </a:lvl3pPr>
            <a:lvl4pPr marL="1596079" indent="-228011">
              <a:buFontTx/>
              <a:buBlip>
                <a:blip r:embed="rId5"/>
              </a:buBlip>
              <a:defRPr sz="1064" baseline="0">
                <a:latin typeface="Avenir Next Demi Bold"/>
              </a:defRPr>
            </a:lvl4pPr>
            <a:lvl5pPr marL="2052102" indent="-228011">
              <a:buFontTx/>
              <a:buBlip>
                <a:blip r:embed="rId6"/>
              </a:buBlip>
              <a:defRPr sz="1064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</p:txBody>
      </p:sp>
      <p:sp>
        <p:nvSpPr>
          <p:cNvPr id="37" name="Espace réservé pour une image  3">
            <a:extLst>
              <a:ext uri="{FF2B5EF4-FFF2-40B4-BE49-F238E27FC236}">
                <a16:creationId xmlns:a16="http://schemas.microsoft.com/office/drawing/2014/main" id="{9BDB266C-B621-417C-BD1A-AB6B0490BFA2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3168871" y="1512447"/>
            <a:ext cx="526625" cy="52665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 blanc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BCC28EE8-389E-4CA1-B3EE-24519BB8C0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727" y="4091479"/>
            <a:ext cx="2484000" cy="432000"/>
          </a:xfrm>
          <a:prstGeom prst="rect">
            <a:avLst/>
          </a:prstGeom>
          <a:solidFill>
            <a:srgbClr val="0070C0"/>
          </a:solidFill>
          <a:ln w="25400">
            <a:solidFill>
              <a:srgbClr val="0070C0"/>
            </a:solidFill>
          </a:ln>
        </p:spPr>
        <p:txBody>
          <a:bodyPr lIns="324000" tIns="0" bIns="0" anchor="ctr"/>
          <a:lstStyle>
            <a:lvl1pPr marL="0" indent="0" algn="ctr">
              <a:buFontTx/>
              <a:buNone/>
              <a:defRPr sz="1729" b="1" i="0" cap="small" baseline="0">
                <a:solidFill>
                  <a:schemeClr val="bg1"/>
                </a:solidFill>
                <a:latin typeface="Avenir Next Demi Bold"/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9107BB7-64DC-4619-8E84-1F3CDADD91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447315" y="4079538"/>
            <a:ext cx="2484000" cy="432000"/>
          </a:xfrm>
          <a:prstGeom prst="rect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txBody>
          <a:bodyPr lIns="324000" tIns="0" bIns="0" anchor="ctr"/>
          <a:lstStyle>
            <a:lvl1pPr marL="0" indent="0" algn="ctr">
              <a:buNone/>
              <a:defRPr sz="1729" b="1" i="0" cap="small" baseline="0">
                <a:solidFill>
                  <a:schemeClr val="bg1"/>
                </a:solidFill>
                <a:latin typeface="Avenir Next Demi Bold"/>
              </a:defRPr>
            </a:lvl1pPr>
          </a:lstStyle>
          <a:p>
            <a:pPr lvl="0"/>
            <a:r>
              <a:rPr lang="fr-FR" dirty="0"/>
              <a:t>Titre du bloc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946BEF0-77F8-42B5-8361-63E5A3285C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47315" y="4525108"/>
            <a:ext cx="2484000" cy="180000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anchor="ctr"/>
          <a:lstStyle>
            <a:lvl1pPr marL="228011" indent="-228011">
              <a:buFontTx/>
              <a:buBlip>
                <a:blip r:embed="rId7"/>
              </a:buBlip>
              <a:defRPr sz="1396" baseline="0">
                <a:latin typeface="Avenir Next Demi Bold"/>
              </a:defRPr>
            </a:lvl1pPr>
            <a:lvl2pPr marL="684034" indent="-228011">
              <a:buFontTx/>
              <a:buBlip>
                <a:blip r:embed="rId7"/>
              </a:buBlip>
              <a:defRPr sz="1330">
                <a:latin typeface="Avenir Next Demi Bold"/>
              </a:defRPr>
            </a:lvl2pPr>
            <a:lvl3pPr marL="1140057" indent="-228011">
              <a:buFontTx/>
              <a:buBlip>
                <a:blip r:embed="rId7"/>
              </a:buBlip>
              <a:defRPr sz="1197" baseline="0">
                <a:latin typeface="Avenir Next Demi Bold"/>
              </a:defRPr>
            </a:lvl3pPr>
            <a:lvl4pPr marL="1596079" indent="-228011">
              <a:buFontTx/>
              <a:buBlip>
                <a:blip r:embed="rId7"/>
              </a:buBlip>
              <a:defRPr sz="1064" baseline="0"/>
            </a:lvl4pPr>
            <a:lvl5pPr marL="2052102" indent="-228011">
              <a:buFontTx/>
              <a:buBlip>
                <a:blip r:embed="rId8"/>
              </a:buBlip>
              <a:defRPr sz="1064" baseline="0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2F4C03F2-70F7-46E4-9120-EAC99CC4C66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76219" y="4032738"/>
            <a:ext cx="525600" cy="5256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txBody>
          <a:bodyPr/>
          <a:lstStyle>
            <a:lvl1pPr marL="0" indent="0" algn="l">
              <a:buNone/>
              <a:defRPr sz="1596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Picto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5D2771E-A279-437E-8A76-43362FAB29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727" y="4535366"/>
            <a:ext cx="2484000" cy="1800000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anchor="ctr"/>
          <a:lstStyle>
            <a:lvl1pPr marL="228011" indent="-228011">
              <a:buFontTx/>
              <a:buBlip>
                <a:blip r:embed="rId9"/>
              </a:buBlip>
              <a:defRPr sz="1396" baseline="0">
                <a:latin typeface="Avenir Next Demi Bold"/>
              </a:defRPr>
            </a:lvl1pPr>
            <a:lvl2pPr marL="684034" indent="-228011">
              <a:buFontTx/>
              <a:buBlip>
                <a:blip r:embed="rId9"/>
              </a:buBlip>
              <a:defRPr sz="1330" baseline="0">
                <a:latin typeface="Avenir Next Demi Bold"/>
              </a:defRPr>
            </a:lvl2pPr>
            <a:lvl3pPr marL="1140057" indent="-228011">
              <a:buFontTx/>
              <a:buBlip>
                <a:blip r:embed="rId9"/>
              </a:buBlip>
              <a:defRPr sz="1197" baseline="0">
                <a:latin typeface="Avenir Next Demi Bold"/>
              </a:defRPr>
            </a:lvl3pPr>
            <a:lvl4pPr marL="1596079" indent="-228011">
              <a:buFontTx/>
              <a:buBlip>
                <a:blip r:embed="rId9"/>
              </a:buBlip>
              <a:defRPr sz="1064" baseline="0">
                <a:latin typeface="Avenir Next Demi Bold"/>
              </a:defRPr>
            </a:lvl4pPr>
            <a:lvl5pPr marL="2052102" indent="-228011">
              <a:buFontTx/>
              <a:buBlip>
                <a:blip r:embed="rId10"/>
              </a:buBlip>
              <a:defRPr sz="1064">
                <a:latin typeface="Avenir Next Demi Bold"/>
              </a:defRPr>
            </a:lvl5pPr>
          </a:lstStyle>
          <a:p>
            <a:pPr lvl="0"/>
            <a:r>
              <a:rPr lang="fr-FR" dirty="0"/>
              <a:t>Élément du premier niveau</a:t>
            </a:r>
          </a:p>
          <a:p>
            <a:pPr lvl="1"/>
            <a:r>
              <a:rPr lang="fr-FR" dirty="0"/>
              <a:t>Élément du deuxième niveau</a:t>
            </a:r>
          </a:p>
          <a:p>
            <a:pPr lvl="2"/>
            <a:r>
              <a:rPr lang="fr-FR" dirty="0"/>
              <a:t>Élément du troisième niveau</a:t>
            </a:r>
          </a:p>
          <a:p>
            <a:pPr lvl="3"/>
            <a:r>
              <a:rPr lang="fr-FR" dirty="0"/>
              <a:t>Élément du quatrième niveau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5601A9E5-0EB0-409B-B4FD-2075118817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1900" y="4056797"/>
            <a:ext cx="527050" cy="525600"/>
          </a:xfrm>
          <a:prstGeom prst="ellipse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</p:spPr>
        <p:txBody>
          <a:bodyPr lIns="0" tIns="0" rIns="0" bIns="0">
            <a:noAutofit/>
          </a:bodyPr>
          <a:lstStyle>
            <a:lvl1pPr>
              <a:defRPr lang="fr-FR" sz="1596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fr-FR" dirty="0"/>
              <a:t>Picto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B7CAC4F-B826-4B57-B622-01EC38542F40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55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15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0" r:id="rId2"/>
    <p:sldLayoutId id="2147483699" r:id="rId3"/>
    <p:sldLayoutId id="2147483698" r:id="rId4"/>
    <p:sldLayoutId id="2147483718" r:id="rId5"/>
    <p:sldLayoutId id="2147483701" r:id="rId6"/>
    <p:sldLayoutId id="2147483743" r:id="rId7"/>
    <p:sldLayoutId id="2147483745" r:id="rId8"/>
    <p:sldLayoutId id="2147483746" r:id="rId9"/>
    <p:sldLayoutId id="2147483709" r:id="rId10"/>
    <p:sldLayoutId id="2147483710" r:id="rId11"/>
    <p:sldLayoutId id="2147483708" r:id="rId12"/>
    <p:sldLayoutId id="2147483739" r:id="rId13"/>
    <p:sldLayoutId id="2147483728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21" r:id="rId20"/>
    <p:sldLayoutId id="2147483722" r:id="rId21"/>
    <p:sldLayoutId id="2147483723" r:id="rId22"/>
    <p:sldLayoutId id="2147483724" r:id="rId23"/>
    <p:sldLayoutId id="2147483732" r:id="rId24"/>
    <p:sldLayoutId id="2147483735" r:id="rId25"/>
    <p:sldLayoutId id="2147483736" r:id="rId26"/>
    <p:sldLayoutId id="2147483734" r:id="rId27"/>
    <p:sldLayoutId id="2147483747" r:id="rId28"/>
    <p:sldLayoutId id="2147483748" r:id="rId29"/>
  </p:sldLayoutIdLst>
  <p:hf hdr="0" ftr="0" dt="0"/>
  <p:txStyles>
    <p:titleStyle>
      <a:lvl1pPr algn="l" defTabSz="912045" rtl="0" eaLnBrk="1" latinLnBrk="0" hangingPunct="1">
        <a:lnSpc>
          <a:spcPct val="90000"/>
        </a:lnSpc>
        <a:spcBef>
          <a:spcPct val="0"/>
        </a:spcBef>
        <a:buNone/>
        <a:defRPr lang="en-US" sz="2926" b="1" kern="1200" dirty="0">
          <a:solidFill>
            <a:schemeClr val="bg1"/>
          </a:solidFill>
          <a:latin typeface="Avenir Black" charset="0"/>
          <a:ea typeface="+mj-ea"/>
          <a:cs typeface="+mj-cs"/>
        </a:defRPr>
      </a:lvl1pPr>
    </p:titleStyle>
    <p:bodyStyle>
      <a:lvl1pPr marL="228011" indent="-228011" algn="l" defTabSz="912045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sz="2793" kern="1200">
          <a:solidFill>
            <a:schemeClr val="tx1"/>
          </a:solidFill>
          <a:latin typeface="+mn-lt"/>
          <a:ea typeface="+mn-ea"/>
          <a:cs typeface="+mn-cs"/>
        </a:defRPr>
      </a:lvl1pPr>
      <a:lvl2pPr marL="684034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140057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6079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2052102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508125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148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170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193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23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045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068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091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114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136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159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182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69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A94AE78-A591-455D-9CDA-3ED515EAA13B}"/>
              </a:ext>
            </a:extLst>
          </p:cNvPr>
          <p:cNvSpPr/>
          <p:nvPr userDrawn="1"/>
        </p:nvSpPr>
        <p:spPr>
          <a:xfrm>
            <a:off x="11533683" y="6536512"/>
            <a:ext cx="626568" cy="254927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C8DB5C-4E34-41E7-AA76-1C9764972BA1}"/>
              </a:ext>
            </a:extLst>
          </p:cNvPr>
          <p:cNvSpPr/>
          <p:nvPr userDrawn="1"/>
        </p:nvSpPr>
        <p:spPr>
          <a:xfrm>
            <a:off x="11533681" y="6536512"/>
            <a:ext cx="122556" cy="254927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C00000"/>
            </a:extrusionClr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98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BCDD87C-F8D4-4819-A952-E14C9C51650E}"/>
              </a:ext>
            </a:extLst>
          </p:cNvPr>
          <p:cNvSpPr txBox="1">
            <a:spLocks/>
          </p:cNvSpPr>
          <p:nvPr userDrawn="1"/>
        </p:nvSpPr>
        <p:spPr>
          <a:xfrm>
            <a:off x="11656237" y="6538686"/>
            <a:ext cx="504013" cy="242945"/>
          </a:xfrm>
          <a:prstGeom prst="rect">
            <a:avLst/>
          </a:prstGeom>
        </p:spPr>
        <p:txBody>
          <a:bodyPr vert="horz" lIns="121603" tIns="60801" rIns="121603" bIns="60801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1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36DD50-5B53-458A-957C-9C64FF8D20CF}" type="slidenum">
              <a:rPr lang="fr-FR" sz="1077" smtClean="0"/>
              <a:pPr/>
              <a:t>‹N°›</a:t>
            </a:fld>
            <a:endParaRPr lang="fr-FR" sz="1077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B24049-F829-45CB-BA8F-AE8AFC0738CC}"/>
              </a:ext>
            </a:extLst>
          </p:cNvPr>
          <p:cNvSpPr/>
          <p:nvPr userDrawn="1"/>
        </p:nvSpPr>
        <p:spPr>
          <a:xfrm>
            <a:off x="0" y="1"/>
            <a:ext cx="12160250" cy="1588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84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E192FF1-DBDF-44C9-8CBB-E7D334513B2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6426" y="714778"/>
            <a:ext cx="788483" cy="71816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12B83A7-0E36-4074-B1C4-971EEF03BE53}"/>
              </a:ext>
            </a:extLst>
          </p:cNvPr>
          <p:cNvSpPr txBox="1"/>
          <p:nvPr userDrawn="1"/>
        </p:nvSpPr>
        <p:spPr>
          <a:xfrm>
            <a:off x="526277" y="6615411"/>
            <a:ext cx="2878933" cy="194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5" cap="small" baseline="0" dirty="0">
                <a:solidFill>
                  <a:schemeClr val="tx2"/>
                </a:solidFill>
                <a:latin typeface="Century Gothic" panose="020B0502020202020204" pitchFamily="34" charset="0"/>
              </a:rPr>
              <a:t>Confidentiel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| </a:t>
            </a:r>
            <a:r>
              <a:rPr lang="fr-FR" sz="665" kern="1200" cap="small" baseline="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rPr>
              <a:t>Tous droits réservés </a:t>
            </a:r>
            <a:r>
              <a:rPr lang="fr-FR" sz="665" cap="small" baseline="0" dirty="0">
                <a:solidFill>
                  <a:schemeClr val="bg2"/>
                </a:solidFill>
                <a:latin typeface="Century Gothic" panose="020B0502020202020204" pitchFamily="34" charset="0"/>
              </a:rPr>
              <a:t>©Adlere</a:t>
            </a:r>
            <a:endParaRPr lang="fr-FR" sz="665" kern="1200" cap="small" baseline="0" dirty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555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</p:sldLayoutIdLst>
  <p:hf hdr="0" ftr="0" dt="0"/>
  <p:txStyles>
    <p:titleStyle>
      <a:lvl1pPr algn="l" defTabSz="912045" rtl="0" eaLnBrk="1" latinLnBrk="0" hangingPunct="1">
        <a:lnSpc>
          <a:spcPct val="90000"/>
        </a:lnSpc>
        <a:spcBef>
          <a:spcPct val="0"/>
        </a:spcBef>
        <a:buNone/>
        <a:defRPr lang="en-US" sz="2926" b="1" kern="1200" dirty="0">
          <a:solidFill>
            <a:schemeClr val="bg1"/>
          </a:solidFill>
          <a:latin typeface="Avenir Black" charset="0"/>
          <a:ea typeface="+mj-ea"/>
          <a:cs typeface="+mj-cs"/>
        </a:defRPr>
      </a:lvl1pPr>
    </p:titleStyle>
    <p:bodyStyle>
      <a:lvl1pPr marL="228011" indent="-228011" algn="l" defTabSz="912045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sz="2793" kern="1200">
          <a:solidFill>
            <a:schemeClr val="tx1"/>
          </a:solidFill>
          <a:latin typeface="+mn-lt"/>
          <a:ea typeface="+mn-ea"/>
          <a:cs typeface="+mn-cs"/>
        </a:defRPr>
      </a:lvl1pPr>
      <a:lvl2pPr marL="684034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140057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6079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2052102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508125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148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170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193" indent="-228011" algn="l" defTabSz="912045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23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045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068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091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114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136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159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182" algn="l" defTabSz="912045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>
          <p15:clr>
            <a:srgbClr val="F26B43"/>
          </p15:clr>
        </p15:guide>
        <p15:guide id="2" pos="69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35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5" r:id="rId2"/>
    <p:sldLayoutId id="2147483713" r:id="rId3"/>
    <p:sldLayoutId id="2147483714" r:id="rId4"/>
    <p:sldLayoutId id="2147483716" r:id="rId5"/>
    <p:sldLayoutId id="214748371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hashicorp.com/" TargetMode="External"/><Relationship Id="rId2" Type="http://schemas.openxmlformats.org/officeDocument/2006/relationships/hyperlink" Target="https://github.com/terraform-providers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docs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providers/josenk/esxi/latest" TargetMode="External"/><Relationship Id="rId2" Type="http://schemas.openxmlformats.org/officeDocument/2006/relationships/hyperlink" Target="https://formation.adlere.fr/guacamole/" TargetMode="Externa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hashicorp/terraform" TargetMode="Externa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hyperlink" Target="https://www.terraform.io/docs/configuration/interpolation.html#supported-built-in-functions" TargetMode="External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jp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jp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github.com/terraform-providers" TargetMode="External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" TargetMode="Externa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8DEA7-92A0-4F9A-AFB1-74CB1796A5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F485F3-A06E-45A3-BB74-5545BFB6E9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EEC317-2D09-45EB-8D93-CDD3EC175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079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36DD50-5B53-458A-957C-9C64FF8D20CF}" type="slidenum">
              <a:rPr kumimoji="0" lang="fr-FR" sz="107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6079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07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CDC14A-7F82-4F7F-9DD0-5054D95583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25506"/>
            <a:ext cx="12383359" cy="69660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13E009A-6C46-470E-962E-BB9097F1C5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9836" y="504255"/>
            <a:ext cx="4069088" cy="198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2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Cinématique générale de </a:t>
            </a:r>
            <a:r>
              <a:rPr lang="fr-FR" dirty="0" err="1"/>
              <a:t>Terraform</a:t>
            </a:r>
            <a:endParaRPr lang="fr-FR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540B5F57-9F10-9444-9E12-3323BF024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190" y="1498512"/>
            <a:ext cx="5781310" cy="4033925"/>
          </a:xfrm>
          <a:prstGeom prst="rect">
            <a:avLst/>
          </a:prstGeom>
        </p:spPr>
      </p:pic>
      <p:sp>
        <p:nvSpPr>
          <p:cNvPr id="26" name="object 7">
            <a:extLst>
              <a:ext uri="{FF2B5EF4-FFF2-40B4-BE49-F238E27FC236}">
                <a16:creationId xmlns:a16="http://schemas.microsoft.com/office/drawing/2014/main" id="{4E38281E-3797-08B4-010F-AE04303B5F0A}"/>
              </a:ext>
            </a:extLst>
          </p:cNvPr>
          <p:cNvSpPr/>
          <p:nvPr/>
        </p:nvSpPr>
        <p:spPr>
          <a:xfrm>
            <a:off x="5237825" y="1042936"/>
            <a:ext cx="45719" cy="5410200"/>
          </a:xfrm>
          <a:custGeom>
            <a:avLst/>
            <a:gdLst/>
            <a:ahLst/>
            <a:cxnLst/>
            <a:rect l="l" t="t" r="r" b="b"/>
            <a:pathLst>
              <a:path w="80009" h="10081260">
                <a:moveTo>
                  <a:pt x="0" y="0"/>
                </a:moveTo>
                <a:lnTo>
                  <a:pt x="79933" y="10081045"/>
                </a:lnTo>
              </a:path>
            </a:pathLst>
          </a:custGeom>
          <a:ln w="3142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7AB947DA-DC2C-FD46-BFA1-FD939B1B1DF3}"/>
              </a:ext>
            </a:extLst>
          </p:cNvPr>
          <p:cNvSpPr txBox="1"/>
          <p:nvPr/>
        </p:nvSpPr>
        <p:spPr>
          <a:xfrm>
            <a:off x="348334" y="1447778"/>
            <a:ext cx="43313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 MT"/>
                <a:cs typeface="Arial MT"/>
              </a:rPr>
              <a:t>L’</a:t>
            </a:r>
            <a:r>
              <a:rPr lang="fr-FR" sz="1800" spc="-15" dirty="0">
                <a:solidFill>
                  <a:schemeClr val="bg2"/>
                </a:solidFill>
                <a:latin typeface="Arial MT"/>
                <a:cs typeface="Arial MT"/>
              </a:rPr>
              <a:t>o</a:t>
            </a:r>
            <a:r>
              <a:rPr sz="1800" spc="-15" dirty="0" err="1">
                <a:solidFill>
                  <a:schemeClr val="bg2"/>
                </a:solidFill>
                <a:latin typeface="Arial MT"/>
                <a:cs typeface="Arial MT"/>
              </a:rPr>
              <a:t>rchestrateur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dispose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:</a:t>
            </a:r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1AB0D114-BF27-1C23-4D37-FCC8B8D70106}"/>
              </a:ext>
            </a:extLst>
          </p:cNvPr>
          <p:cNvSpPr txBox="1"/>
          <p:nvPr/>
        </p:nvSpPr>
        <p:spPr>
          <a:xfrm>
            <a:off x="136346" y="2170269"/>
            <a:ext cx="5101479" cy="12682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sz="1800" spc="-5" dirty="0">
                <a:latin typeface="Arial MT"/>
                <a:cs typeface="Arial MT"/>
              </a:rPr>
              <a:t>Des </a:t>
            </a:r>
            <a:r>
              <a:rPr sz="1800" spc="-10" dirty="0">
                <a:latin typeface="Arial MT"/>
                <a:cs typeface="Arial MT"/>
              </a:rPr>
              <a:t>flux </a:t>
            </a:r>
            <a:r>
              <a:rPr sz="1800" dirty="0">
                <a:latin typeface="Arial MT"/>
                <a:cs typeface="Arial MT"/>
              </a:rPr>
              <a:t>réseau </a:t>
            </a:r>
            <a:r>
              <a:rPr sz="1800" spc="-5" dirty="0">
                <a:latin typeface="Arial MT"/>
                <a:cs typeface="Arial MT"/>
              </a:rPr>
              <a:t>ouverts </a:t>
            </a:r>
            <a:r>
              <a:rPr sz="1800" spc="-8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pour appeler les APIs </a:t>
            </a:r>
            <a:r>
              <a:rPr sz="1800" dirty="0">
                <a:latin typeface="Arial MT"/>
                <a:cs typeface="Arial MT"/>
              </a:rPr>
              <a:t> </a:t>
            </a:r>
            <a:endParaRPr lang="fr-FR" sz="1800" dirty="0">
              <a:latin typeface="Arial MT"/>
              <a:cs typeface="Arial MT"/>
            </a:endParaRP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sz="1800" spc="-5" dirty="0">
                <a:latin typeface="Arial MT"/>
                <a:cs typeface="Arial MT"/>
              </a:rPr>
              <a:t>Des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credentials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pour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 </a:t>
            </a:r>
            <a:r>
              <a:rPr sz="1800" spc="-8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connecter sur </a:t>
            </a:r>
            <a:r>
              <a:rPr sz="1800" spc="-5" dirty="0">
                <a:latin typeface="Arial MT"/>
                <a:cs typeface="Arial MT"/>
              </a:rPr>
              <a:t>les APIs </a:t>
            </a:r>
            <a:r>
              <a:rPr sz="1800" dirty="0">
                <a:latin typeface="Arial MT"/>
                <a:cs typeface="Arial MT"/>
              </a:rPr>
              <a:t> </a:t>
            </a:r>
            <a:endParaRPr lang="fr-FR" sz="1800" dirty="0">
              <a:latin typeface="Arial MT"/>
              <a:cs typeface="Arial MT"/>
            </a:endParaRPr>
          </a:p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sz="1800" spc="-5" dirty="0">
                <a:latin typeface="Arial MT"/>
                <a:cs typeface="Arial MT"/>
              </a:rPr>
              <a:t>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Binaire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45" dirty="0">
                <a:latin typeface="Arial MT"/>
                <a:cs typeface="Arial MT"/>
              </a:rPr>
              <a:t>Terraform</a:t>
            </a:r>
            <a:endParaRPr sz="1800" dirty="0">
              <a:latin typeface="Arial MT"/>
              <a:cs typeface="Arial MT"/>
            </a:endParaRPr>
          </a:p>
          <a:p>
            <a:pPr marL="298450" indent="-285750">
              <a:lnSpc>
                <a:spcPts val="361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sz="1800" spc="-5" dirty="0">
                <a:latin typeface="Arial MT"/>
                <a:cs typeface="Arial MT"/>
              </a:rPr>
              <a:t>Le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code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45" dirty="0">
                <a:latin typeface="Arial MT"/>
                <a:cs typeface="Arial MT"/>
              </a:rPr>
              <a:t>Terraform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B75A3DD8-43B9-5425-19C4-176292EA21BB}"/>
              </a:ext>
            </a:extLst>
          </p:cNvPr>
          <p:cNvSpPr txBox="1"/>
          <p:nvPr/>
        </p:nvSpPr>
        <p:spPr>
          <a:xfrm>
            <a:off x="309994" y="4227348"/>
            <a:ext cx="5840730" cy="9085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654"/>
              </a:lnSpc>
              <a:spcBef>
                <a:spcPts val="100"/>
              </a:spcBef>
            </a:pPr>
            <a:r>
              <a:rPr sz="1800" spc="-15" dirty="0">
                <a:latin typeface="Arial MT"/>
                <a:cs typeface="Arial MT"/>
              </a:rPr>
              <a:t>L’</a:t>
            </a:r>
            <a:r>
              <a:rPr lang="fr-FR" sz="1800" spc="-15" dirty="0">
                <a:solidFill>
                  <a:schemeClr val="bg2"/>
                </a:solidFill>
                <a:latin typeface="Arial MT"/>
                <a:cs typeface="Arial MT"/>
              </a:rPr>
              <a:t>o</a:t>
            </a:r>
            <a:r>
              <a:rPr sz="1800" spc="-15" dirty="0" err="1">
                <a:solidFill>
                  <a:schemeClr val="bg2"/>
                </a:solidFill>
                <a:latin typeface="Arial MT"/>
                <a:cs typeface="Arial MT"/>
              </a:rPr>
              <a:t>rchestrateur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 err="1">
                <a:latin typeface="Arial MT"/>
                <a:cs typeface="Arial MT"/>
              </a:rPr>
              <a:t>produit</a:t>
            </a:r>
            <a:r>
              <a:rPr sz="1800" spc="-5" dirty="0">
                <a:latin typeface="Arial MT"/>
                <a:cs typeface="Arial MT"/>
              </a:rPr>
              <a:t>:</a:t>
            </a:r>
            <a:endParaRPr lang="fr-FR" sz="1800" dirty="0">
              <a:latin typeface="Arial MT"/>
              <a:cs typeface="Arial MT"/>
            </a:endParaRPr>
          </a:p>
          <a:p>
            <a:pPr marL="12700">
              <a:lnSpc>
                <a:spcPts val="3654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Un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lang="fr-FR" sz="1800" spc="-20" dirty="0">
                <a:latin typeface="Arial MT"/>
                <a:cs typeface="Arial MT"/>
              </a:rPr>
              <a:t>f</a:t>
            </a:r>
            <a:r>
              <a:rPr sz="1800" spc="-10" dirty="0" err="1">
                <a:latin typeface="Arial MT"/>
                <a:cs typeface="Arial MT"/>
              </a:rPr>
              <a:t>ichier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d’état</a:t>
            </a:r>
            <a:r>
              <a:rPr lang="fr-FR" sz="1800" spc="-5" dirty="0">
                <a:latin typeface="Arial MT"/>
                <a:cs typeface="Arial MT"/>
              </a:rPr>
              <a:t>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lang="fr-FR" sz="1800" spc="-20" dirty="0">
                <a:latin typeface="Arial MT"/>
                <a:cs typeface="Arial MT"/>
              </a:rPr>
              <a:t>l</a:t>
            </a: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TfState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335627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et le DevOps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- DevOps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6508125-4ACB-F603-CE9C-62D315A94DAE}"/>
              </a:ext>
            </a:extLst>
          </p:cNvPr>
          <p:cNvSpPr txBox="1"/>
          <p:nvPr/>
        </p:nvSpPr>
        <p:spPr>
          <a:xfrm>
            <a:off x="368207" y="1169339"/>
            <a:ext cx="11468193" cy="306494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La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mise</a:t>
            </a:r>
            <a:r>
              <a:rPr lang="fr-FR" sz="1800" spc="-2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en</a:t>
            </a:r>
            <a:r>
              <a:rPr lang="fr-FR" sz="1800" spc="2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Arial MT"/>
                <a:cs typeface="Arial MT"/>
              </a:rPr>
              <a:t>œ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uvre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DevOps,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65" dirty="0">
                <a:solidFill>
                  <a:srgbClr val="595959"/>
                </a:solidFill>
                <a:latin typeface="Calibri"/>
                <a:cs typeface="Calibri"/>
              </a:rPr>
              <a:t>c’est</a:t>
            </a:r>
            <a:r>
              <a:rPr lang="fr-FR" sz="1800" spc="-2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:</a:t>
            </a:r>
            <a:endParaRPr lang="fr-FR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fr-FR" sz="1800" dirty="0">
              <a:latin typeface="Calibri"/>
              <a:cs typeface="Calibri"/>
            </a:endParaRPr>
          </a:p>
          <a:p>
            <a:pPr marL="389255" indent="-327025">
              <a:lnSpc>
                <a:spcPct val="100000"/>
              </a:lnSpc>
              <a:buClr>
                <a:srgbClr val="000000"/>
              </a:buClr>
              <a:buChar char="-"/>
              <a:tabLst>
                <a:tab pos="389255" algn="l"/>
                <a:tab pos="389890" algn="l"/>
              </a:tabLst>
            </a:pP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une </a:t>
            </a:r>
            <a:r>
              <a:rPr lang="fr-FR" sz="1800" b="1" spc="-15" dirty="0">
                <a:solidFill>
                  <a:schemeClr val="bg2"/>
                </a:solidFill>
                <a:latin typeface="Calibri"/>
                <a:cs typeface="Calibri"/>
              </a:rPr>
              <a:t>culture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 de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20" dirty="0">
                <a:solidFill>
                  <a:schemeClr val="bg2"/>
                </a:solidFill>
                <a:latin typeface="Calibri"/>
                <a:cs typeface="Calibri"/>
              </a:rPr>
              <a:t>rapprochement</a:t>
            </a:r>
            <a:r>
              <a:rPr lang="fr-FR" sz="1800" b="1" spc="3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des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Dev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et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des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Ops*</a:t>
            </a:r>
            <a:endParaRPr lang="fr-FR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Char char="-"/>
            </a:pPr>
            <a:endParaRPr lang="fr-FR" sz="1800" dirty="0">
              <a:latin typeface="Calibri"/>
              <a:cs typeface="Calibri"/>
            </a:endParaRPr>
          </a:p>
          <a:p>
            <a:pPr marL="389255" marR="1005205" indent="-327025">
              <a:lnSpc>
                <a:spcPct val="100000"/>
              </a:lnSpc>
              <a:buClr>
                <a:srgbClr val="000000"/>
              </a:buClr>
              <a:buFont typeface="Calibri"/>
              <a:buChar char="-"/>
              <a:tabLst>
                <a:tab pos="389255" algn="l"/>
                <a:tab pos="389890" algn="l"/>
              </a:tabLst>
            </a:pP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de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25" dirty="0">
                <a:solidFill>
                  <a:schemeClr val="bg2"/>
                </a:solidFill>
                <a:latin typeface="Calibri"/>
                <a:cs typeface="Calibri"/>
              </a:rPr>
              <a:t>l’automatisation</a:t>
            </a:r>
            <a:r>
              <a:rPr lang="fr-FR" sz="1800" b="1" spc="3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: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tout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 doit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595959"/>
                </a:solidFill>
                <a:latin typeface="Calibri"/>
                <a:cs typeface="Calibri"/>
              </a:rPr>
              <a:t>être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automatisé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de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la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595959"/>
                </a:solidFill>
                <a:latin typeface="Calibri"/>
                <a:cs typeface="Calibri"/>
              </a:rPr>
              <a:t>création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de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595959"/>
                </a:solidFill>
                <a:latin typeface="Calibri"/>
                <a:cs typeface="Calibri"/>
              </a:rPr>
              <a:t>ressources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(serveurs, </a:t>
            </a:r>
            <a:r>
              <a:rPr lang="fr-FR" sz="1800" spc="-79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25" dirty="0">
                <a:solidFill>
                  <a:srgbClr val="595959"/>
                </a:solidFill>
                <a:latin typeface="Calibri"/>
                <a:cs typeface="Calibri"/>
              </a:rPr>
              <a:t>stockage)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40" dirty="0">
                <a:solidFill>
                  <a:srgbClr val="595959"/>
                </a:solidFill>
                <a:latin typeface="Calibri"/>
                <a:cs typeface="Calibri"/>
              </a:rPr>
              <a:t>jusqu’au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monitoring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 de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production</a:t>
            </a:r>
            <a:endParaRPr lang="fr-FR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Char char="-"/>
            </a:pPr>
            <a:endParaRPr lang="fr-FR" sz="1800" dirty="0">
              <a:latin typeface="Calibri"/>
              <a:cs typeface="Calibri"/>
            </a:endParaRPr>
          </a:p>
          <a:p>
            <a:pPr marL="389255" marR="5080" indent="-327025">
              <a:lnSpc>
                <a:spcPct val="100000"/>
              </a:lnSpc>
              <a:buClr>
                <a:srgbClr val="000000"/>
              </a:buClr>
              <a:buFont typeface="Calibri"/>
              <a:buChar char="-"/>
              <a:tabLst>
                <a:tab pos="389255" algn="l"/>
                <a:tab pos="389890" algn="l"/>
              </a:tabLst>
            </a:pP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de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la </a:t>
            </a:r>
            <a:r>
              <a:rPr lang="fr-FR" sz="1800" b="1" spc="-15" dirty="0">
                <a:solidFill>
                  <a:schemeClr val="bg2"/>
                </a:solidFill>
                <a:latin typeface="Calibri"/>
                <a:cs typeface="Calibri"/>
              </a:rPr>
              <a:t>mesure</a:t>
            </a:r>
            <a:r>
              <a:rPr lang="fr-FR" sz="1800" b="1" spc="2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: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on doit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595959"/>
                </a:solidFill>
                <a:latin typeface="Calibri"/>
                <a:cs typeface="Calibri"/>
              </a:rPr>
              <a:t>être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en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capacité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55" dirty="0">
                <a:solidFill>
                  <a:srgbClr val="595959"/>
                </a:solidFill>
                <a:latin typeface="Calibri"/>
                <a:cs typeface="Calibri"/>
              </a:rPr>
              <a:t>d’avoir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 des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métriques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techniques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et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595959"/>
                </a:solidFill>
                <a:latin typeface="Calibri"/>
                <a:cs typeface="Calibri"/>
              </a:rPr>
              <a:t>métiers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30" dirty="0">
                <a:solidFill>
                  <a:srgbClr val="595959"/>
                </a:solidFill>
                <a:latin typeface="Calibri"/>
                <a:cs typeface="Calibri"/>
              </a:rPr>
              <a:t>avec</a:t>
            </a:r>
            <a:r>
              <a:rPr lang="fr-FR" sz="18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un </a:t>
            </a:r>
            <a:r>
              <a:rPr lang="fr-FR" sz="1800" spc="-78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objectif</a:t>
            </a: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35" dirty="0">
                <a:solidFill>
                  <a:srgbClr val="595959"/>
                </a:solidFill>
                <a:latin typeface="Calibri"/>
                <a:cs typeface="Calibri"/>
              </a:rPr>
              <a:t>d’amélioration</a:t>
            </a:r>
            <a:r>
              <a:rPr lang="fr-FR" sz="1800" spc="-1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continue</a:t>
            </a:r>
            <a:endParaRPr lang="fr-FR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Char char="-"/>
            </a:pPr>
            <a:endParaRPr lang="fr-FR" sz="1800" dirty="0">
              <a:latin typeface="Calibri"/>
              <a:cs typeface="Calibri"/>
            </a:endParaRPr>
          </a:p>
          <a:p>
            <a:pPr marL="389255" indent="-327025">
              <a:lnSpc>
                <a:spcPct val="100000"/>
              </a:lnSpc>
              <a:buClr>
                <a:srgbClr val="000000"/>
              </a:buClr>
              <a:buChar char="-"/>
              <a:tabLst>
                <a:tab pos="389255" algn="l"/>
                <a:tab pos="389890" algn="l"/>
              </a:tabLst>
            </a:pPr>
            <a:r>
              <a:rPr lang="fr-FR" sz="1800" spc="-5" dirty="0">
                <a:solidFill>
                  <a:srgbClr val="595959"/>
                </a:solidFill>
                <a:latin typeface="Calibri"/>
                <a:cs typeface="Calibri"/>
              </a:rPr>
              <a:t>du</a:t>
            </a:r>
            <a:r>
              <a:rPr lang="fr-FR" sz="1800" spc="-1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fr-FR" sz="1800" b="1" spc="-15" dirty="0">
                <a:solidFill>
                  <a:schemeClr val="bg2"/>
                </a:solidFill>
                <a:latin typeface="Calibri"/>
                <a:cs typeface="Calibri"/>
              </a:rPr>
              <a:t>partage</a:t>
            </a:r>
            <a:r>
              <a:rPr lang="fr-FR" sz="1800" b="1" spc="-2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de</a:t>
            </a:r>
            <a:r>
              <a:rPr lang="fr-FR" sz="1800" b="1" spc="-2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connaissance</a:t>
            </a:r>
            <a:endParaRPr lang="fr-FR" sz="1800" dirty="0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BF5094C-8B18-DAF6-2431-C7C01B9D1F60}"/>
              </a:ext>
            </a:extLst>
          </p:cNvPr>
          <p:cNvSpPr txBox="1"/>
          <p:nvPr/>
        </p:nvSpPr>
        <p:spPr>
          <a:xfrm>
            <a:off x="7152777" y="6083590"/>
            <a:ext cx="80975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*</a:t>
            </a:r>
            <a:r>
              <a:rPr sz="18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595959"/>
                </a:solidFill>
                <a:latin typeface="Arial"/>
                <a:cs typeface="Arial"/>
              </a:rPr>
              <a:t>OPS</a:t>
            </a:r>
            <a:r>
              <a:rPr sz="18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8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équipes</a:t>
            </a:r>
            <a:r>
              <a:rPr sz="1800" i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opérationnelles</a:t>
            </a:r>
            <a:r>
              <a:rPr sz="18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/</a:t>
            </a:r>
            <a:r>
              <a:rPr sz="18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d’exploitation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et le DevOps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au service du DevOps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6508125-4ACB-F603-CE9C-62D315A94DAE}"/>
              </a:ext>
            </a:extLst>
          </p:cNvPr>
          <p:cNvSpPr txBox="1"/>
          <p:nvPr/>
        </p:nvSpPr>
        <p:spPr>
          <a:xfrm>
            <a:off x="188044" y="1080439"/>
            <a:ext cx="11468193" cy="500393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248920" algn="ctr">
              <a:spcBef>
                <a:spcPts val="100"/>
              </a:spcBef>
            </a:pP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Un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outil 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100%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 en phase </a:t>
            </a:r>
            <a:r>
              <a:rPr lang="fr-FR" sz="1800" b="1" spc="-20" dirty="0">
                <a:solidFill>
                  <a:schemeClr val="bg2"/>
                </a:solidFill>
                <a:latin typeface="Calibri"/>
                <a:cs typeface="Calibri"/>
              </a:rPr>
              <a:t>avec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la 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démarche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DevOps</a:t>
            </a:r>
            <a:endParaRPr lang="fr-FR" sz="1800" dirty="0">
              <a:solidFill>
                <a:schemeClr val="bg2"/>
              </a:solidFill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lang="fr-FR" sz="1800" dirty="0">
              <a:latin typeface="Calibri"/>
              <a:cs typeface="Calibri"/>
            </a:endParaRPr>
          </a:p>
          <a:p>
            <a:pPr marL="298450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b="1" spc="-10" dirty="0">
                <a:latin typeface="Calibri"/>
                <a:cs typeface="Calibri"/>
              </a:rPr>
              <a:t>Automatisation</a:t>
            </a:r>
            <a:endParaRPr lang="fr-FR" sz="1800" b="1" dirty="0">
              <a:latin typeface="Calibri"/>
              <a:cs typeface="Calibri"/>
            </a:endParaRPr>
          </a:p>
          <a:p>
            <a:pPr marL="906435" lvl="1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spc="-15" dirty="0">
                <a:latin typeface="Calibri"/>
                <a:cs typeface="Calibri"/>
              </a:rPr>
              <a:t>Création </a:t>
            </a:r>
            <a:r>
              <a:rPr lang="fr-FR" sz="1800" spc="-25" dirty="0">
                <a:latin typeface="Calibri"/>
                <a:cs typeface="Calibri"/>
              </a:rPr>
              <a:t>d’environnements</a:t>
            </a:r>
            <a:r>
              <a:rPr lang="fr-FR" sz="1800" spc="-10" dirty="0">
                <a:latin typeface="Calibri"/>
                <a:cs typeface="Calibri"/>
              </a:rPr>
              <a:t> réalisés </a:t>
            </a:r>
            <a:r>
              <a:rPr lang="fr-FR" sz="1800" spc="-5" dirty="0">
                <a:latin typeface="Calibri"/>
                <a:cs typeface="Calibri"/>
              </a:rPr>
              <a:t>sans </a:t>
            </a:r>
            <a:r>
              <a:rPr lang="fr-FR" sz="1800" spc="-15" dirty="0">
                <a:latin typeface="Calibri"/>
                <a:cs typeface="Calibri"/>
              </a:rPr>
              <a:t>intervention</a:t>
            </a:r>
            <a:endParaRPr lang="fr-FR" sz="1800" dirty="0">
              <a:latin typeface="Calibri"/>
              <a:cs typeface="Calibri"/>
            </a:endParaRPr>
          </a:p>
          <a:p>
            <a:pPr marL="906435" lvl="1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spc="-10" dirty="0">
                <a:latin typeface="Calibri"/>
                <a:cs typeface="Calibri"/>
              </a:rPr>
              <a:t>Moins</a:t>
            </a:r>
            <a:r>
              <a:rPr lang="fr-FR" sz="1800" spc="-15" dirty="0">
                <a:latin typeface="Calibri"/>
                <a:cs typeface="Calibri"/>
              </a:rPr>
              <a:t> </a:t>
            </a:r>
            <a:r>
              <a:rPr lang="fr-FR" sz="1800" spc="-40" dirty="0">
                <a:latin typeface="Calibri"/>
                <a:cs typeface="Calibri"/>
              </a:rPr>
              <a:t>d’erreurs</a:t>
            </a:r>
            <a:r>
              <a:rPr lang="fr-FR" sz="1800" spc="-1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liées</a:t>
            </a:r>
            <a:r>
              <a:rPr lang="fr-FR" sz="1800" spc="-10" dirty="0">
                <a:latin typeface="Calibri"/>
                <a:cs typeface="Calibri"/>
              </a:rPr>
              <a:t> </a:t>
            </a:r>
            <a:r>
              <a:rPr lang="fr-FR" sz="1800" dirty="0">
                <a:latin typeface="Calibri"/>
                <a:cs typeface="Calibri"/>
              </a:rPr>
              <a:t>aux</a:t>
            </a:r>
            <a:r>
              <a:rPr lang="fr-FR" sz="1800" spc="-5" dirty="0">
                <a:latin typeface="Calibri"/>
                <a:cs typeface="Calibri"/>
              </a:rPr>
              <a:t> </a:t>
            </a:r>
            <a:r>
              <a:rPr lang="fr-FR" sz="1800" dirty="0">
                <a:latin typeface="Calibri"/>
                <a:cs typeface="Calibri"/>
              </a:rPr>
              <a:t>actions</a:t>
            </a:r>
            <a:r>
              <a:rPr lang="fr-FR" sz="1800" spc="-5" dirty="0">
                <a:latin typeface="Calibri"/>
                <a:cs typeface="Calibri"/>
              </a:rPr>
              <a:t> manuelles</a:t>
            </a:r>
            <a:endParaRPr lang="fr-FR" sz="1800" dirty="0">
              <a:latin typeface="Calibri"/>
              <a:cs typeface="Calibri"/>
            </a:endParaRPr>
          </a:p>
          <a:p>
            <a:pPr marL="285750" indent="-285750">
              <a:spcBef>
                <a:spcPts val="4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Calibri"/>
              <a:cs typeface="Calibri"/>
            </a:endParaRPr>
          </a:p>
          <a:p>
            <a:pPr marL="298450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b="1" spc="-15" dirty="0">
                <a:latin typeface="Calibri"/>
                <a:cs typeface="Calibri"/>
              </a:rPr>
              <a:t>Répétabilité</a:t>
            </a:r>
            <a:r>
              <a:rPr lang="fr-FR" sz="1800" b="1" spc="-20" dirty="0">
                <a:latin typeface="Calibri"/>
                <a:cs typeface="Calibri"/>
              </a:rPr>
              <a:t> </a:t>
            </a:r>
            <a:r>
              <a:rPr lang="fr-FR" sz="1800" b="1" spc="-5" dirty="0">
                <a:latin typeface="Calibri"/>
                <a:cs typeface="Calibri"/>
              </a:rPr>
              <a:t>(ou</a:t>
            </a:r>
            <a:r>
              <a:rPr lang="fr-FR" sz="1800" b="1" spc="-15" dirty="0">
                <a:latin typeface="Calibri"/>
                <a:cs typeface="Calibri"/>
              </a:rPr>
              <a:t> </a:t>
            </a:r>
            <a:r>
              <a:rPr lang="fr-FR" sz="1800" b="1" spc="-10" dirty="0">
                <a:latin typeface="Calibri"/>
                <a:cs typeface="Calibri"/>
              </a:rPr>
              <a:t>idempotence)</a:t>
            </a:r>
            <a:endParaRPr lang="fr-FR" sz="1800" b="1" dirty="0">
              <a:latin typeface="Calibri"/>
              <a:cs typeface="Calibri"/>
            </a:endParaRPr>
          </a:p>
          <a:p>
            <a:pPr marL="906435" lvl="1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spc="-5" dirty="0">
                <a:latin typeface="Calibri"/>
                <a:cs typeface="Calibri"/>
              </a:rPr>
              <a:t>Lancer deux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20" dirty="0">
                <a:latin typeface="Calibri"/>
                <a:cs typeface="Calibri"/>
              </a:rPr>
              <a:t>fois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0" dirty="0" err="1">
                <a:latin typeface="Calibri"/>
                <a:cs typeface="Calibri"/>
              </a:rPr>
              <a:t>Terraform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sur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un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0" dirty="0">
                <a:latin typeface="Calibri"/>
                <a:cs typeface="Calibri"/>
              </a:rPr>
              <a:t>même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provider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25" dirty="0">
                <a:latin typeface="Calibri"/>
                <a:cs typeface="Calibri"/>
              </a:rPr>
              <a:t>avec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les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0" dirty="0">
                <a:latin typeface="Calibri"/>
                <a:cs typeface="Calibri"/>
              </a:rPr>
              <a:t>même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0" dirty="0">
                <a:latin typeface="Calibri"/>
                <a:cs typeface="Calibri"/>
              </a:rPr>
              <a:t>fichiers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de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configuration</a:t>
            </a:r>
            <a:r>
              <a:rPr lang="fr-FR" sz="1800" spc="-5" dirty="0">
                <a:latin typeface="Calibri"/>
                <a:cs typeface="Calibri"/>
              </a:rPr>
              <a:t> </a:t>
            </a:r>
            <a:r>
              <a:rPr lang="fr-FR" sz="1800" spc="-10" dirty="0">
                <a:latin typeface="Calibri"/>
                <a:cs typeface="Calibri"/>
              </a:rPr>
              <a:t>produit</a:t>
            </a:r>
            <a:r>
              <a:rPr lang="fr-FR" sz="1800" spc="15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le </a:t>
            </a:r>
            <a:r>
              <a:rPr lang="fr-FR" sz="1800" spc="-675" dirty="0">
                <a:latin typeface="Calibri"/>
                <a:cs typeface="Calibri"/>
              </a:rPr>
              <a:t> </a:t>
            </a:r>
            <a:r>
              <a:rPr lang="fr-FR" sz="1800" spc="-10" dirty="0">
                <a:latin typeface="Calibri"/>
                <a:cs typeface="Calibri"/>
              </a:rPr>
              <a:t>même </a:t>
            </a:r>
            <a:r>
              <a:rPr lang="fr-FR" sz="1800" spc="-20" dirty="0">
                <a:latin typeface="Calibri"/>
                <a:cs typeface="Calibri"/>
              </a:rPr>
              <a:t>résultat</a:t>
            </a:r>
            <a:endParaRPr lang="fr-FR" sz="1800" dirty="0">
              <a:latin typeface="Calibri"/>
              <a:cs typeface="Calibri"/>
            </a:endParaRPr>
          </a:p>
          <a:p>
            <a:pPr marL="285750" indent="-285750">
              <a:spcBef>
                <a:spcPts val="4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Calibri"/>
              <a:cs typeface="Calibri"/>
            </a:endParaRPr>
          </a:p>
          <a:p>
            <a:pPr marL="298450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b="1" spc="-10" dirty="0" err="1">
                <a:latin typeface="Calibri"/>
                <a:cs typeface="Calibri"/>
              </a:rPr>
              <a:t>Auditabilité</a:t>
            </a:r>
            <a:endParaRPr lang="fr-FR" sz="1800" b="1" dirty="0">
              <a:latin typeface="Calibri"/>
              <a:cs typeface="Calibri"/>
            </a:endParaRPr>
          </a:p>
          <a:p>
            <a:pPr marL="906435" lvl="1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spc="-10" dirty="0">
                <a:latin typeface="Calibri"/>
                <a:cs typeface="Calibri"/>
              </a:rPr>
              <a:t>Capacité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de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connaître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55" dirty="0">
                <a:latin typeface="Calibri"/>
                <a:cs typeface="Calibri"/>
              </a:rPr>
              <a:t>l’état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des</a:t>
            </a:r>
            <a:r>
              <a:rPr lang="fr-FR" sz="1800" spc="40" dirty="0">
                <a:latin typeface="Calibri"/>
                <a:cs typeface="Calibri"/>
              </a:rPr>
              <a:t> </a:t>
            </a:r>
            <a:r>
              <a:rPr lang="fr-FR" sz="1800" i="1" spc="-10" dirty="0" err="1">
                <a:latin typeface="Calibri"/>
                <a:cs typeface="Calibri"/>
              </a:rPr>
              <a:t>resources</a:t>
            </a:r>
            <a:r>
              <a:rPr lang="fr-FR" sz="1800" i="1" spc="25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sur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un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provider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25" dirty="0">
                <a:latin typeface="Calibri"/>
                <a:cs typeface="Calibri"/>
              </a:rPr>
              <a:t>avec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la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sortie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de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35" dirty="0">
                <a:latin typeface="Calibri"/>
                <a:cs typeface="Calibri"/>
              </a:rPr>
              <a:t>l’exécution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de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50" dirty="0" err="1">
                <a:latin typeface="Calibri"/>
                <a:cs typeface="Calibri"/>
              </a:rPr>
              <a:t>Terraform</a:t>
            </a:r>
            <a:endParaRPr lang="fr-FR" sz="1800" dirty="0">
              <a:latin typeface="Calibri"/>
              <a:cs typeface="Calibri"/>
            </a:endParaRPr>
          </a:p>
          <a:p>
            <a:pPr marL="285750" indent="-285750">
              <a:spcBef>
                <a:spcPts val="4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Calibri"/>
              <a:cs typeface="Calibri"/>
            </a:endParaRPr>
          </a:p>
          <a:p>
            <a:pPr marL="298450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b="1" spc="-15" dirty="0">
                <a:latin typeface="Calibri"/>
                <a:cs typeface="Calibri"/>
              </a:rPr>
              <a:t>Infrastructure</a:t>
            </a:r>
            <a:r>
              <a:rPr lang="fr-FR" sz="1800" b="1" spc="-30" dirty="0">
                <a:latin typeface="Calibri"/>
                <a:cs typeface="Calibri"/>
              </a:rPr>
              <a:t> </a:t>
            </a:r>
            <a:r>
              <a:rPr lang="fr-FR" sz="1800" b="1" spc="-5" dirty="0">
                <a:latin typeface="Calibri"/>
                <a:cs typeface="Calibri"/>
              </a:rPr>
              <a:t>as</a:t>
            </a:r>
            <a:r>
              <a:rPr lang="fr-FR" sz="1800" b="1" spc="-30" dirty="0">
                <a:latin typeface="Calibri"/>
                <a:cs typeface="Calibri"/>
              </a:rPr>
              <a:t> </a:t>
            </a:r>
            <a:r>
              <a:rPr lang="fr-FR" sz="1800" b="1" spc="-5" dirty="0">
                <a:latin typeface="Calibri"/>
                <a:cs typeface="Calibri"/>
              </a:rPr>
              <a:t>Code</a:t>
            </a:r>
            <a:endParaRPr lang="fr-FR" sz="1800" b="1" dirty="0">
              <a:latin typeface="Calibri"/>
              <a:cs typeface="Calibri"/>
            </a:endParaRPr>
          </a:p>
          <a:p>
            <a:pPr marL="906435" lvl="1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spc="-10" dirty="0">
                <a:latin typeface="Calibri"/>
                <a:cs typeface="Calibri"/>
              </a:rPr>
              <a:t>Description </a:t>
            </a:r>
            <a:r>
              <a:rPr lang="fr-FR" sz="1800" spc="-5" dirty="0">
                <a:latin typeface="Calibri"/>
                <a:cs typeface="Calibri"/>
              </a:rPr>
              <a:t>de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l’infrastructure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sous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forme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de</a:t>
            </a:r>
            <a:r>
              <a:rPr lang="fr-FR" sz="1800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code</a:t>
            </a:r>
            <a:endParaRPr lang="fr-FR" sz="1800" dirty="0">
              <a:latin typeface="Calibri"/>
              <a:cs typeface="Calibri"/>
            </a:endParaRPr>
          </a:p>
          <a:p>
            <a:pPr marL="285750" indent="-285750">
              <a:spcBef>
                <a:spcPts val="4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fr-FR" sz="1800" dirty="0">
              <a:latin typeface="Calibri"/>
              <a:cs typeface="Calibri"/>
            </a:endParaRPr>
          </a:p>
          <a:p>
            <a:pPr marL="298450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b="1" spc="-20" dirty="0">
                <a:latin typeface="Calibri"/>
                <a:cs typeface="Calibri"/>
              </a:rPr>
              <a:t>Intégration</a:t>
            </a:r>
            <a:r>
              <a:rPr lang="fr-FR" sz="1800" b="1" spc="-10" dirty="0">
                <a:latin typeface="Calibri"/>
                <a:cs typeface="Calibri"/>
              </a:rPr>
              <a:t> </a:t>
            </a:r>
            <a:r>
              <a:rPr lang="fr-FR" sz="1800" b="1" dirty="0">
                <a:latin typeface="Calibri"/>
                <a:cs typeface="Calibri"/>
              </a:rPr>
              <a:t>&amp;</a:t>
            </a:r>
            <a:r>
              <a:rPr lang="fr-FR" sz="1800" b="1" spc="-10" dirty="0">
                <a:latin typeface="Calibri"/>
                <a:cs typeface="Calibri"/>
              </a:rPr>
              <a:t> déploiement continu</a:t>
            </a:r>
            <a:endParaRPr lang="fr-FR" sz="1800" b="1" dirty="0">
              <a:latin typeface="Calibri"/>
              <a:cs typeface="Calibri"/>
            </a:endParaRPr>
          </a:p>
          <a:p>
            <a:pPr marL="906435" lvl="1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spc="-10" dirty="0">
                <a:latin typeface="Calibri"/>
                <a:cs typeface="Calibri"/>
              </a:rPr>
              <a:t>Participation </a:t>
            </a:r>
            <a:r>
              <a:rPr lang="fr-FR" sz="1800" dirty="0">
                <a:latin typeface="Calibri"/>
                <a:cs typeface="Calibri"/>
              </a:rPr>
              <a:t>au</a:t>
            </a:r>
            <a:r>
              <a:rPr lang="fr-FR" sz="1800" spc="5" dirty="0">
                <a:latin typeface="Calibri"/>
                <a:cs typeface="Calibri"/>
              </a:rPr>
              <a:t> </a:t>
            </a:r>
            <a:r>
              <a:rPr lang="fr-FR" sz="1800" spc="-10" dirty="0">
                <a:latin typeface="Calibri"/>
                <a:cs typeface="Calibri"/>
              </a:rPr>
              <a:t>déploiement</a:t>
            </a:r>
            <a:r>
              <a:rPr lang="fr-FR" sz="1800" spc="-5" dirty="0">
                <a:latin typeface="Calibri"/>
                <a:cs typeface="Calibri"/>
              </a:rPr>
              <a:t> des </a:t>
            </a:r>
            <a:r>
              <a:rPr lang="fr-FR" sz="1800" spc="-10" dirty="0">
                <a:latin typeface="Calibri"/>
                <a:cs typeface="Calibri"/>
              </a:rPr>
              <a:t>applications</a:t>
            </a:r>
            <a:endParaRPr lang="fr-FR" sz="1800" dirty="0">
              <a:latin typeface="Calibri"/>
              <a:cs typeface="Calibri"/>
            </a:endParaRPr>
          </a:p>
          <a:p>
            <a:pPr marL="906435" lvl="1" indent="-285750"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709295" algn="l"/>
              </a:tabLst>
            </a:pPr>
            <a:r>
              <a:rPr lang="fr-FR" sz="1800" spc="-20" dirty="0">
                <a:latin typeface="Calibri"/>
                <a:cs typeface="Calibri"/>
              </a:rPr>
              <a:t>Intégration</a:t>
            </a:r>
            <a:r>
              <a:rPr lang="fr-FR" sz="1800" spc="-15" dirty="0">
                <a:latin typeface="Calibri"/>
                <a:cs typeface="Calibri"/>
              </a:rPr>
              <a:t> </a:t>
            </a:r>
            <a:r>
              <a:rPr lang="fr-FR" sz="1800" dirty="0">
                <a:latin typeface="Calibri"/>
                <a:cs typeface="Calibri"/>
              </a:rPr>
              <a:t>aux </a:t>
            </a:r>
            <a:r>
              <a:rPr lang="fr-FR" sz="1800" spc="-5" dirty="0">
                <a:latin typeface="Calibri"/>
                <a:cs typeface="Calibri"/>
              </a:rPr>
              <a:t>outils </a:t>
            </a:r>
            <a:r>
              <a:rPr lang="fr-FR" sz="1800" spc="-10" dirty="0">
                <a:latin typeface="Calibri"/>
                <a:cs typeface="Calibri"/>
              </a:rPr>
              <a:t>classiques</a:t>
            </a:r>
            <a:r>
              <a:rPr lang="fr-FR" sz="1800" spc="-5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d’intégration</a:t>
            </a:r>
            <a:r>
              <a:rPr lang="fr-FR" sz="1800" spc="-10" dirty="0">
                <a:latin typeface="Calibri"/>
                <a:cs typeface="Calibri"/>
              </a:rPr>
              <a:t> </a:t>
            </a:r>
            <a:r>
              <a:rPr lang="fr-FR" sz="1800" spc="-15" dirty="0">
                <a:latin typeface="Calibri"/>
                <a:cs typeface="Calibri"/>
              </a:rPr>
              <a:t>continue</a:t>
            </a:r>
            <a:r>
              <a:rPr lang="fr-FR" sz="1800" spc="-10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Calibri"/>
                <a:cs typeface="Calibri"/>
              </a:rPr>
              <a:t>(Jenkins, </a:t>
            </a:r>
            <a:r>
              <a:rPr lang="fr-FR" sz="1800" spc="-5" dirty="0" err="1">
                <a:latin typeface="Calibri"/>
                <a:cs typeface="Calibri"/>
              </a:rPr>
              <a:t>Gitlab</a:t>
            </a:r>
            <a:r>
              <a:rPr lang="fr-FR" sz="1800" spc="-5" dirty="0">
                <a:latin typeface="Calibri"/>
                <a:cs typeface="Calibri"/>
              </a:rPr>
              <a:t> CI</a:t>
            </a:r>
            <a:r>
              <a:rPr lang="fr-FR" sz="1800" spc="165" dirty="0">
                <a:latin typeface="Calibri"/>
                <a:cs typeface="Calibri"/>
              </a:rPr>
              <a:t> </a:t>
            </a:r>
            <a:r>
              <a:rPr lang="fr-FR" sz="1800" spc="-5" dirty="0">
                <a:latin typeface="Arial MT"/>
                <a:cs typeface="Arial MT"/>
              </a:rPr>
              <a:t>…</a:t>
            </a:r>
            <a:r>
              <a:rPr lang="fr-FR" sz="1800" spc="-5" dirty="0">
                <a:latin typeface="Calibri"/>
                <a:cs typeface="Calibri"/>
              </a:rPr>
              <a:t>)</a:t>
            </a:r>
            <a:endParaRPr lang="fr-FR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8943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et le DevOps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au service du DevOps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E16B2CF-1A0F-6CB9-A81F-48873618FDA3}"/>
              </a:ext>
            </a:extLst>
          </p:cNvPr>
          <p:cNvSpPr txBox="1"/>
          <p:nvPr/>
        </p:nvSpPr>
        <p:spPr>
          <a:xfrm>
            <a:off x="304800" y="1220736"/>
            <a:ext cx="13163550" cy="4697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1800" b="1" spc="-15" dirty="0">
                <a:latin typeface="Calibri"/>
                <a:cs typeface="Calibri"/>
              </a:rPr>
              <a:t>Pour</a:t>
            </a:r>
            <a:r>
              <a:rPr lang="fr-FR" sz="1800" b="1" spc="-10" dirty="0">
                <a:latin typeface="Calibri"/>
                <a:cs typeface="Calibri"/>
              </a:rPr>
              <a:t> </a:t>
            </a:r>
            <a:r>
              <a:rPr lang="fr-FR" sz="1800" b="1" spc="-20" dirty="0">
                <a:latin typeface="Calibri"/>
                <a:cs typeface="Calibri"/>
              </a:rPr>
              <a:t>être</a:t>
            </a:r>
            <a:r>
              <a:rPr lang="fr-FR" sz="1800" b="1" spc="-5" dirty="0">
                <a:latin typeface="Calibri"/>
                <a:cs typeface="Calibri"/>
              </a:rPr>
              <a:t> bien</a:t>
            </a:r>
            <a:r>
              <a:rPr lang="fr-FR" sz="1800" b="1" spc="-10" dirty="0">
                <a:latin typeface="Calibri"/>
                <a:cs typeface="Calibri"/>
              </a:rPr>
              <a:t> </a:t>
            </a:r>
            <a:r>
              <a:rPr lang="fr-FR" sz="1800" b="1" spc="-5" dirty="0">
                <a:latin typeface="Calibri"/>
                <a:cs typeface="Calibri"/>
              </a:rPr>
              <a:t>utilisé,</a:t>
            </a:r>
            <a:r>
              <a:rPr lang="fr-FR" sz="1800" b="1" spc="-10" dirty="0">
                <a:latin typeface="Calibri"/>
                <a:cs typeface="Calibri"/>
              </a:rPr>
              <a:t> </a:t>
            </a:r>
            <a:r>
              <a:rPr lang="fr-FR" sz="1800" b="1" spc="-5" dirty="0">
                <a:latin typeface="Calibri"/>
                <a:cs typeface="Calibri"/>
              </a:rPr>
              <a:t>il </a:t>
            </a:r>
            <a:r>
              <a:rPr lang="fr-FR" sz="1800" b="1" spc="-20" dirty="0">
                <a:latin typeface="Calibri"/>
                <a:cs typeface="Calibri"/>
              </a:rPr>
              <a:t>faut</a:t>
            </a:r>
            <a:r>
              <a:rPr lang="fr-FR" sz="1800" b="1" spc="-10" dirty="0">
                <a:latin typeface="Calibri"/>
                <a:cs typeface="Calibri"/>
              </a:rPr>
              <a:t> </a:t>
            </a:r>
            <a:r>
              <a:rPr lang="fr-FR" sz="1800" b="1" spc="-5" dirty="0">
                <a:latin typeface="Calibri"/>
                <a:cs typeface="Calibri"/>
              </a:rPr>
              <a:t>en plus</a:t>
            </a:r>
            <a:endParaRPr lang="fr-FR"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fr-FR" sz="1800" dirty="0">
              <a:latin typeface="Calibri"/>
              <a:cs typeface="Calibri"/>
            </a:endParaRPr>
          </a:p>
          <a:p>
            <a:pPr marL="321310">
              <a:lnSpc>
                <a:spcPct val="100000"/>
              </a:lnSpc>
              <a:tabLst>
                <a:tab pos="1017905" algn="l"/>
              </a:tabLst>
            </a:pPr>
            <a:r>
              <a:rPr lang="fr-FR" sz="1800" dirty="0">
                <a:solidFill>
                  <a:srgbClr val="295B77"/>
                </a:solidFill>
                <a:latin typeface="MS PGothic"/>
                <a:cs typeface="MS PGothic"/>
              </a:rPr>
              <a:t>▷	</a:t>
            </a:r>
            <a:r>
              <a:rPr lang="fr-FR" sz="1800" b="1" spc="-10" dirty="0">
                <a:latin typeface="Calibri"/>
                <a:cs typeface="Calibri"/>
              </a:rPr>
              <a:t>Adopter</a:t>
            </a:r>
            <a:r>
              <a:rPr lang="fr-FR" sz="1800" b="1" spc="-15" dirty="0">
                <a:latin typeface="Calibri"/>
                <a:cs typeface="Calibri"/>
              </a:rPr>
              <a:t> </a:t>
            </a:r>
            <a:r>
              <a:rPr lang="fr-FR" sz="1800" b="1" spc="-5" dirty="0">
                <a:latin typeface="Calibri"/>
                <a:cs typeface="Calibri"/>
              </a:rPr>
              <a:t>des</a:t>
            </a:r>
            <a:r>
              <a:rPr lang="fr-FR" sz="1800" b="1" spc="10" dirty="0">
                <a:latin typeface="Calibri"/>
                <a:cs typeface="Calibri"/>
              </a:rPr>
              <a:t> </a:t>
            </a:r>
            <a:r>
              <a:rPr lang="fr-FR" sz="1800" b="1" spc="-15" dirty="0">
                <a:solidFill>
                  <a:schemeClr val="bg2"/>
                </a:solidFill>
                <a:latin typeface="Calibri"/>
                <a:cs typeface="Calibri"/>
              </a:rPr>
              <a:t>pratiques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issues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du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 développement</a:t>
            </a:r>
            <a:endParaRPr lang="fr-FR" sz="1800" dirty="0">
              <a:solidFill>
                <a:schemeClr val="bg2"/>
              </a:solidFill>
              <a:latin typeface="Calibri"/>
              <a:cs typeface="Calibri"/>
            </a:endParaRPr>
          </a:p>
          <a:p>
            <a:pPr marL="2023745" indent="-890905">
              <a:lnSpc>
                <a:spcPct val="100000"/>
              </a:lnSpc>
              <a:spcBef>
                <a:spcPts val="815"/>
              </a:spcBef>
              <a:buClr>
                <a:srgbClr val="295B77"/>
              </a:buClr>
              <a:buFont typeface="SimSun"/>
              <a:buChar char="&gt;"/>
              <a:tabLst>
                <a:tab pos="2023745" algn="l"/>
                <a:tab pos="2024380" algn="l"/>
              </a:tabLst>
            </a:pP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Systématiquement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4C4C4C"/>
                </a:solidFill>
                <a:latin typeface="Calibri"/>
                <a:cs typeface="Calibri"/>
              </a:rPr>
              <a:t>gérer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les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4C4C4C"/>
                </a:solidFill>
                <a:latin typeface="Calibri"/>
                <a:cs typeface="Calibri"/>
              </a:rPr>
              <a:t>fichiers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de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configuration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 de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0" dirty="0" err="1">
                <a:solidFill>
                  <a:srgbClr val="4C4C4C"/>
                </a:solidFill>
                <a:latin typeface="Calibri"/>
                <a:cs typeface="Calibri"/>
              </a:rPr>
              <a:t>Terraform</a:t>
            </a:r>
            <a:r>
              <a:rPr lang="fr-FR" sz="1800" spc="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dans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un</a:t>
            </a:r>
            <a:r>
              <a:rPr lang="fr-FR" sz="1800" spc="10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b="1" spc="-15" dirty="0">
                <a:solidFill>
                  <a:srgbClr val="4C4C4C"/>
                </a:solidFill>
                <a:latin typeface="Calibri"/>
                <a:cs typeface="Calibri"/>
              </a:rPr>
              <a:t>gestionnaire</a:t>
            </a:r>
            <a:r>
              <a:rPr lang="fr-FR" sz="1800" b="1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rgbClr val="4C4C4C"/>
                </a:solidFill>
                <a:latin typeface="Calibri"/>
                <a:cs typeface="Calibri"/>
              </a:rPr>
              <a:t>de</a:t>
            </a:r>
            <a:r>
              <a:rPr lang="fr-FR" sz="1800" b="1" spc="2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b="1" spc="-15" dirty="0">
                <a:solidFill>
                  <a:srgbClr val="4C4C4C"/>
                </a:solidFill>
                <a:latin typeface="Calibri"/>
                <a:cs typeface="Calibri"/>
              </a:rPr>
              <a:t>sources</a:t>
            </a:r>
            <a:endParaRPr lang="fr-FR" sz="1800" dirty="0">
              <a:latin typeface="Calibri"/>
              <a:cs typeface="Calibri"/>
            </a:endParaRPr>
          </a:p>
          <a:p>
            <a:pPr marL="2023745">
              <a:lnSpc>
                <a:spcPct val="100000"/>
              </a:lnSpc>
              <a:spcBef>
                <a:spcPts val="30"/>
              </a:spcBef>
            </a:pP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(Git,</a:t>
            </a:r>
            <a:r>
              <a:rPr lang="fr-FR" sz="1800" spc="-3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4C4C4C"/>
                </a:solidFill>
                <a:latin typeface="Calibri"/>
                <a:cs typeface="Calibri"/>
              </a:rPr>
              <a:t>SVN...)</a:t>
            </a:r>
            <a:endParaRPr lang="fr-FR" sz="1800" dirty="0">
              <a:latin typeface="Calibri"/>
              <a:cs typeface="Calibri"/>
            </a:endParaRPr>
          </a:p>
          <a:p>
            <a:pPr marL="2023745" indent="-890905">
              <a:lnSpc>
                <a:spcPct val="100000"/>
              </a:lnSpc>
              <a:spcBef>
                <a:spcPts val="815"/>
              </a:spcBef>
              <a:buClr>
                <a:srgbClr val="295B77"/>
              </a:buClr>
              <a:buFont typeface="SimSun"/>
              <a:buChar char="&gt;"/>
              <a:tabLst>
                <a:tab pos="2023745" algn="l"/>
                <a:tab pos="2024380" algn="l"/>
              </a:tabLst>
            </a:pPr>
            <a:r>
              <a:rPr lang="fr-FR" sz="1800" spc="-20" dirty="0">
                <a:solidFill>
                  <a:srgbClr val="4C4C4C"/>
                </a:solidFill>
                <a:latin typeface="Calibri"/>
                <a:cs typeface="Calibri"/>
              </a:rPr>
              <a:t>Avoir</a:t>
            </a:r>
            <a:r>
              <a:rPr lang="fr-FR" sz="1800" spc="-1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4C4C4C"/>
                </a:solidFill>
                <a:latin typeface="Calibri"/>
                <a:cs typeface="Calibri"/>
              </a:rPr>
              <a:t>recours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à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 des </a:t>
            </a:r>
            <a:r>
              <a:rPr lang="fr-FR" sz="1800" spc="-20" dirty="0">
                <a:solidFill>
                  <a:srgbClr val="4C4C4C"/>
                </a:solidFill>
                <a:latin typeface="Calibri"/>
                <a:cs typeface="Calibri"/>
              </a:rPr>
              <a:t>pratiques</a:t>
            </a: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de </a:t>
            </a: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codage</a:t>
            </a:r>
            <a:endParaRPr lang="fr-FR" sz="1800" dirty="0">
              <a:latin typeface="Calibri"/>
              <a:cs typeface="Calibri"/>
            </a:endParaRPr>
          </a:p>
          <a:p>
            <a:pPr marL="3029585" lvl="1" indent="-729615">
              <a:lnSpc>
                <a:spcPct val="100000"/>
              </a:lnSpc>
              <a:spcBef>
                <a:spcPts val="860"/>
              </a:spcBef>
              <a:buClr>
                <a:srgbClr val="295B77"/>
              </a:buClr>
              <a:buFont typeface="Arial MT"/>
              <a:buChar char="–"/>
              <a:tabLst>
                <a:tab pos="3029585" algn="l"/>
                <a:tab pos="3030220" algn="l"/>
              </a:tabLst>
            </a:pP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Revue</a:t>
            </a:r>
            <a:r>
              <a:rPr lang="fr-FR" sz="1800" spc="-30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de</a:t>
            </a:r>
            <a:r>
              <a:rPr lang="fr-FR" sz="1800" spc="-2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code</a:t>
            </a:r>
            <a:endParaRPr lang="fr-FR" sz="1800" dirty="0">
              <a:latin typeface="Calibri"/>
              <a:cs typeface="Calibri"/>
            </a:endParaRPr>
          </a:p>
          <a:p>
            <a:pPr marL="3029585" lvl="1" indent="-729615">
              <a:lnSpc>
                <a:spcPct val="100000"/>
              </a:lnSpc>
              <a:spcBef>
                <a:spcPts val="855"/>
              </a:spcBef>
              <a:buClr>
                <a:srgbClr val="295B77"/>
              </a:buClr>
              <a:buFont typeface="Arial MT"/>
              <a:buChar char="–"/>
              <a:tabLst>
                <a:tab pos="3029585" algn="l"/>
                <a:tab pos="3030220" algn="l"/>
              </a:tabLst>
            </a:pPr>
            <a:r>
              <a:rPr lang="fr-FR" sz="1800" spc="-20" dirty="0">
                <a:solidFill>
                  <a:srgbClr val="4C4C4C"/>
                </a:solidFill>
                <a:latin typeface="Calibri"/>
                <a:cs typeface="Calibri"/>
              </a:rPr>
              <a:t>Pair </a:t>
            </a:r>
            <a:r>
              <a:rPr lang="fr-FR" sz="1800" spc="-15" dirty="0" err="1">
                <a:solidFill>
                  <a:srgbClr val="4C4C4C"/>
                </a:solidFill>
                <a:latin typeface="Calibri"/>
                <a:cs typeface="Calibri"/>
              </a:rPr>
              <a:t>programming</a:t>
            </a:r>
            <a:endParaRPr lang="fr-FR" sz="1800" dirty="0">
              <a:latin typeface="Calibri"/>
              <a:cs typeface="Calibri"/>
            </a:endParaRPr>
          </a:p>
          <a:p>
            <a:pPr marL="3029585" lvl="1" indent="-729615">
              <a:lnSpc>
                <a:spcPct val="100000"/>
              </a:lnSpc>
              <a:spcBef>
                <a:spcPts val="855"/>
              </a:spcBef>
              <a:buClr>
                <a:srgbClr val="295B77"/>
              </a:buClr>
              <a:buFont typeface="Arial MT"/>
              <a:buChar char="–"/>
              <a:tabLst>
                <a:tab pos="3029585" algn="l"/>
                <a:tab pos="3030220" algn="l"/>
              </a:tabLst>
            </a:pP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Écriture</a:t>
            </a:r>
            <a:r>
              <a:rPr lang="fr-FR" sz="1800" spc="-2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5" dirty="0">
                <a:solidFill>
                  <a:srgbClr val="4C4C4C"/>
                </a:solidFill>
                <a:latin typeface="Calibri"/>
                <a:cs typeface="Calibri"/>
              </a:rPr>
              <a:t>de</a:t>
            </a:r>
            <a:r>
              <a:rPr lang="fr-FR" sz="1800" spc="-2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20" dirty="0">
                <a:solidFill>
                  <a:srgbClr val="4C4C4C"/>
                </a:solidFill>
                <a:latin typeface="Calibri"/>
                <a:cs typeface="Calibri"/>
              </a:rPr>
              <a:t>tests</a:t>
            </a:r>
            <a:endParaRPr lang="fr-FR" sz="1800" dirty="0">
              <a:latin typeface="Calibri"/>
              <a:cs typeface="Calibri"/>
            </a:endParaRPr>
          </a:p>
          <a:p>
            <a:pPr marL="3029585" lvl="1" indent="-729615">
              <a:lnSpc>
                <a:spcPct val="100000"/>
              </a:lnSpc>
              <a:spcBef>
                <a:spcPts val="855"/>
              </a:spcBef>
              <a:buClr>
                <a:srgbClr val="295B77"/>
              </a:buClr>
              <a:buFont typeface="Arial MT"/>
              <a:buChar char="–"/>
              <a:tabLst>
                <a:tab pos="3029585" algn="l"/>
                <a:tab pos="3030220" algn="l"/>
              </a:tabLst>
            </a:pPr>
            <a:r>
              <a:rPr lang="fr-FR" sz="1800" spc="-15" dirty="0">
                <a:solidFill>
                  <a:srgbClr val="4C4C4C"/>
                </a:solidFill>
                <a:latin typeface="Calibri"/>
                <a:cs typeface="Calibri"/>
              </a:rPr>
              <a:t>Documentation</a:t>
            </a:r>
            <a:endParaRPr lang="fr-FR" sz="18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295B77"/>
              </a:buClr>
              <a:buFont typeface="Arial MT"/>
              <a:buChar char="–"/>
            </a:pPr>
            <a:endParaRPr lang="fr-FR" sz="1800" dirty="0">
              <a:latin typeface="Calibri"/>
              <a:cs typeface="Calibri"/>
            </a:endParaRPr>
          </a:p>
          <a:p>
            <a:pPr marL="321310">
              <a:lnSpc>
                <a:spcPts val="3654"/>
              </a:lnSpc>
              <a:tabLst>
                <a:tab pos="1017905" algn="l"/>
              </a:tabLst>
            </a:pPr>
            <a:r>
              <a:rPr lang="fr-FR" sz="1800" dirty="0">
                <a:solidFill>
                  <a:srgbClr val="295B77"/>
                </a:solidFill>
                <a:latin typeface="MS PGothic"/>
                <a:cs typeface="MS PGothic"/>
              </a:rPr>
              <a:t>▷	</a:t>
            </a:r>
            <a:r>
              <a:rPr lang="fr-FR" sz="1800" b="1" spc="-15" dirty="0">
                <a:latin typeface="Calibri"/>
                <a:cs typeface="Calibri"/>
              </a:rPr>
              <a:t>Respecter</a:t>
            </a:r>
            <a:r>
              <a:rPr lang="fr-FR" sz="1800" b="1" spc="-5" dirty="0">
                <a:latin typeface="Calibri"/>
                <a:cs typeface="Calibri"/>
              </a:rPr>
              <a:t> les</a:t>
            </a:r>
            <a:r>
              <a:rPr lang="fr-FR" sz="1800" b="1" spc="20" dirty="0"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principes</a:t>
            </a:r>
            <a:r>
              <a:rPr lang="fr-FR" sz="1800" b="1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30" dirty="0">
                <a:solidFill>
                  <a:schemeClr val="bg2"/>
                </a:solidFill>
                <a:latin typeface="Calibri"/>
                <a:cs typeface="Calibri"/>
              </a:rPr>
              <a:t>d’écriture</a:t>
            </a:r>
            <a:r>
              <a:rPr lang="fr-FR" sz="1800" b="1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" dirty="0">
                <a:solidFill>
                  <a:schemeClr val="bg2"/>
                </a:solidFill>
                <a:latin typeface="Calibri"/>
                <a:cs typeface="Calibri"/>
              </a:rPr>
              <a:t>de</a:t>
            </a:r>
            <a:r>
              <a:rPr lang="fr-FR" sz="1800" b="1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10" dirty="0">
                <a:solidFill>
                  <a:schemeClr val="bg2"/>
                </a:solidFill>
                <a:latin typeface="Calibri"/>
                <a:cs typeface="Calibri"/>
              </a:rPr>
              <a:t>code</a:t>
            </a:r>
            <a:r>
              <a:rPr lang="fr-FR" sz="1800" b="1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fr-FR" sz="1800" b="1" spc="-50" dirty="0" err="1">
                <a:solidFill>
                  <a:schemeClr val="bg2"/>
                </a:solidFill>
                <a:latin typeface="Calibri"/>
                <a:cs typeface="Calibri"/>
              </a:rPr>
              <a:t>Terraform</a:t>
            </a:r>
            <a:endParaRPr lang="fr-FR" sz="1800" dirty="0">
              <a:solidFill>
                <a:schemeClr val="bg2"/>
              </a:solidFill>
              <a:latin typeface="Calibri"/>
              <a:cs typeface="Calibri"/>
            </a:endParaRPr>
          </a:p>
          <a:p>
            <a:pPr marL="2023745" indent="-890905">
              <a:lnSpc>
                <a:spcPts val="3654"/>
              </a:lnSpc>
              <a:buClr>
                <a:srgbClr val="295B77"/>
              </a:buClr>
              <a:buFont typeface="SimSun"/>
              <a:buChar char="&gt;"/>
              <a:tabLst>
                <a:tab pos="2023745" algn="l"/>
                <a:tab pos="2024380" algn="l"/>
              </a:tabLst>
            </a:pPr>
            <a:r>
              <a:rPr lang="fr-FR" sz="1800" spc="-10" dirty="0">
                <a:solidFill>
                  <a:srgbClr val="4C4C4C"/>
                </a:solidFill>
                <a:latin typeface="Calibri"/>
                <a:cs typeface="Calibri"/>
              </a:rPr>
              <a:t>Modularité</a:t>
            </a:r>
            <a:r>
              <a:rPr lang="fr-FR" sz="1800" spc="-2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dirty="0">
                <a:solidFill>
                  <a:srgbClr val="4C4C4C"/>
                </a:solidFill>
                <a:latin typeface="Calibri"/>
                <a:cs typeface="Calibri"/>
              </a:rPr>
              <a:t>/</a:t>
            </a:r>
            <a:r>
              <a:rPr lang="fr-FR" sz="1800" spc="-25" dirty="0">
                <a:solidFill>
                  <a:srgbClr val="4C4C4C"/>
                </a:solidFill>
                <a:latin typeface="Calibri"/>
                <a:cs typeface="Calibri"/>
              </a:rPr>
              <a:t> </a:t>
            </a:r>
            <a:r>
              <a:rPr lang="fr-FR" sz="1800" spc="-10" dirty="0">
                <a:solidFill>
                  <a:srgbClr val="4C4C4C"/>
                </a:solidFill>
                <a:latin typeface="Calibri"/>
                <a:cs typeface="Calibri"/>
              </a:rPr>
              <a:t>abstraction</a:t>
            </a:r>
            <a:endParaRPr lang="fr-FR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6079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et le DevOps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- DevOps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2A2A28C8-2532-442C-29AC-C0BB931163BA}"/>
              </a:ext>
            </a:extLst>
          </p:cNvPr>
          <p:cNvSpPr txBox="1"/>
          <p:nvPr/>
        </p:nvSpPr>
        <p:spPr>
          <a:xfrm>
            <a:off x="1396557" y="1553209"/>
            <a:ext cx="9367136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“The </a:t>
            </a:r>
            <a:r>
              <a:rPr sz="3600" i="1" spc="-15" dirty="0">
                <a:solidFill>
                  <a:srgbClr val="1B4587"/>
                </a:solidFill>
                <a:latin typeface="Arial"/>
                <a:cs typeface="Arial"/>
              </a:rPr>
              <a:t>first time </a:t>
            </a:r>
            <a:r>
              <a:rPr sz="3600" i="1" dirty="0">
                <a:solidFill>
                  <a:srgbClr val="1B4587"/>
                </a:solidFill>
                <a:latin typeface="Arial"/>
                <a:cs typeface="Arial"/>
              </a:rPr>
              <a:t>you </a:t>
            </a: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hit </a:t>
            </a:r>
            <a:r>
              <a:rPr sz="3600" i="1" spc="-15" dirty="0">
                <a:solidFill>
                  <a:srgbClr val="1B4587"/>
                </a:solidFill>
                <a:latin typeface="Arial"/>
                <a:cs typeface="Arial"/>
              </a:rPr>
              <a:t>that </a:t>
            </a: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blue button </a:t>
            </a:r>
            <a:r>
              <a:rPr sz="3600" i="1" spc="-15" dirty="0">
                <a:solidFill>
                  <a:srgbClr val="1B4587"/>
                </a:solidFill>
                <a:latin typeface="Arial"/>
                <a:cs typeface="Arial"/>
              </a:rPr>
              <a:t>that </a:t>
            </a:r>
            <a:r>
              <a:rPr sz="3600" i="1" spc="-10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dirty="0">
                <a:solidFill>
                  <a:srgbClr val="1B4587"/>
                </a:solidFill>
                <a:latin typeface="Arial"/>
                <a:cs typeface="Arial"/>
              </a:rPr>
              <a:t>says </a:t>
            </a: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‘Launch </a:t>
            </a:r>
            <a:r>
              <a:rPr sz="3600" i="1" spc="-15" dirty="0">
                <a:solidFill>
                  <a:srgbClr val="1B4587"/>
                </a:solidFill>
                <a:latin typeface="Arial"/>
                <a:cs typeface="Arial"/>
              </a:rPr>
              <a:t>Instance’, </a:t>
            </a: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is </a:t>
            </a:r>
            <a:r>
              <a:rPr sz="3600" i="1" spc="-10" dirty="0">
                <a:solidFill>
                  <a:srgbClr val="1B4587"/>
                </a:solidFill>
                <a:latin typeface="Arial"/>
                <a:cs typeface="Arial"/>
              </a:rPr>
              <a:t>the </a:t>
            </a:r>
            <a:r>
              <a:rPr sz="3600" i="1" spc="-15" dirty="0">
                <a:solidFill>
                  <a:srgbClr val="1B4587"/>
                </a:solidFill>
                <a:latin typeface="Arial"/>
                <a:cs typeface="Arial"/>
              </a:rPr>
              <a:t>first technical </a:t>
            </a:r>
            <a:r>
              <a:rPr sz="3600" i="1" spc="-1820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debt</a:t>
            </a:r>
            <a:r>
              <a:rPr sz="3600" i="1" spc="-25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dirty="0">
                <a:solidFill>
                  <a:srgbClr val="1B4587"/>
                </a:solidFill>
                <a:latin typeface="Arial"/>
                <a:cs typeface="Arial"/>
              </a:rPr>
              <a:t>you</a:t>
            </a:r>
            <a:r>
              <a:rPr sz="3600" i="1" spc="-20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have</a:t>
            </a:r>
            <a:r>
              <a:rPr sz="3600" i="1" spc="-20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spc="-5" dirty="0">
                <a:solidFill>
                  <a:srgbClr val="1B4587"/>
                </a:solidFill>
                <a:latin typeface="Arial"/>
                <a:cs typeface="Arial"/>
              </a:rPr>
              <a:t>accumulated.”</a:t>
            </a:r>
            <a:r>
              <a:rPr sz="3600" i="1" spc="-20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dirty="0">
                <a:solidFill>
                  <a:srgbClr val="1B4587"/>
                </a:solidFill>
                <a:latin typeface="Arial"/>
                <a:cs typeface="Arial"/>
              </a:rPr>
              <a:t>-</a:t>
            </a:r>
            <a:r>
              <a:rPr sz="3600" i="1" spc="-25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spc="-15" dirty="0">
                <a:solidFill>
                  <a:srgbClr val="1B4587"/>
                </a:solidFill>
                <a:latin typeface="Arial"/>
                <a:cs typeface="Arial"/>
              </a:rPr>
              <a:t>Soofi</a:t>
            </a:r>
            <a:r>
              <a:rPr sz="3600" i="1" spc="-30" dirty="0">
                <a:solidFill>
                  <a:srgbClr val="1B4587"/>
                </a:solidFill>
                <a:latin typeface="Arial"/>
                <a:cs typeface="Arial"/>
              </a:rPr>
              <a:t> </a:t>
            </a:r>
            <a:r>
              <a:rPr sz="3600" i="1" spc="-10" dirty="0">
                <a:solidFill>
                  <a:srgbClr val="1B4587"/>
                </a:solidFill>
                <a:latin typeface="Arial"/>
                <a:cs typeface="Arial"/>
              </a:rPr>
              <a:t>Safavi</a:t>
            </a:r>
            <a:endParaRPr sz="3600" dirty="0">
              <a:latin typeface="Arial"/>
              <a:cs typeface="Arial"/>
            </a:endParaRPr>
          </a:p>
        </p:txBody>
      </p:sp>
      <p:grpSp>
        <p:nvGrpSpPr>
          <p:cNvPr id="7" name="object 2">
            <a:extLst>
              <a:ext uri="{FF2B5EF4-FFF2-40B4-BE49-F238E27FC236}">
                <a16:creationId xmlns:a16="http://schemas.microsoft.com/office/drawing/2014/main" id="{1CADC471-A123-D431-DA23-EFF0E853D6ED}"/>
              </a:ext>
            </a:extLst>
          </p:cNvPr>
          <p:cNvGrpSpPr/>
          <p:nvPr/>
        </p:nvGrpSpPr>
        <p:grpSpPr>
          <a:xfrm>
            <a:off x="5118061" y="4093484"/>
            <a:ext cx="5450840" cy="1343025"/>
            <a:chOff x="9131261" y="6938284"/>
            <a:chExt cx="5450840" cy="1343025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7AEC3CDF-16F0-9529-37AA-FA91B03428D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35189" y="6942212"/>
              <a:ext cx="5442417" cy="1335114"/>
            </a:xfrm>
            <a:prstGeom prst="rect">
              <a:avLst/>
            </a:prstGeom>
          </p:spPr>
        </p:pic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FCE6272F-299F-8AE8-9EB3-CA5B83A7C61E}"/>
                </a:ext>
              </a:extLst>
            </p:cNvPr>
            <p:cNvSpPr/>
            <p:nvPr/>
          </p:nvSpPr>
          <p:spPr>
            <a:xfrm>
              <a:off x="9135189" y="6942212"/>
              <a:ext cx="5442585" cy="1335405"/>
            </a:xfrm>
            <a:custGeom>
              <a:avLst/>
              <a:gdLst/>
              <a:ahLst/>
              <a:cxnLst/>
              <a:rect l="l" t="t" r="r" b="b"/>
              <a:pathLst>
                <a:path w="5442584" h="1335404">
                  <a:moveTo>
                    <a:pt x="0" y="222523"/>
                  </a:moveTo>
                  <a:lnTo>
                    <a:pt x="4520" y="177677"/>
                  </a:lnTo>
                  <a:lnTo>
                    <a:pt x="17486" y="135907"/>
                  </a:lnTo>
                  <a:lnTo>
                    <a:pt x="38003" y="98108"/>
                  </a:lnTo>
                  <a:lnTo>
                    <a:pt x="65175" y="65175"/>
                  </a:lnTo>
                  <a:lnTo>
                    <a:pt x="98108" y="38003"/>
                  </a:lnTo>
                  <a:lnTo>
                    <a:pt x="135907" y="17486"/>
                  </a:lnTo>
                  <a:lnTo>
                    <a:pt x="177677" y="4520"/>
                  </a:lnTo>
                  <a:lnTo>
                    <a:pt x="222523" y="0"/>
                  </a:lnTo>
                  <a:lnTo>
                    <a:pt x="5219894" y="0"/>
                  </a:lnTo>
                  <a:lnTo>
                    <a:pt x="5263509" y="4315"/>
                  </a:lnTo>
                  <a:lnTo>
                    <a:pt x="5305050" y="16938"/>
                  </a:lnTo>
                  <a:lnTo>
                    <a:pt x="5343350" y="37386"/>
                  </a:lnTo>
                  <a:lnTo>
                    <a:pt x="5377242" y="65175"/>
                  </a:lnTo>
                  <a:lnTo>
                    <a:pt x="5405031" y="99067"/>
                  </a:lnTo>
                  <a:lnTo>
                    <a:pt x="5425479" y="137367"/>
                  </a:lnTo>
                  <a:lnTo>
                    <a:pt x="5438102" y="178908"/>
                  </a:lnTo>
                  <a:lnTo>
                    <a:pt x="5442417" y="222523"/>
                  </a:lnTo>
                  <a:lnTo>
                    <a:pt x="5442417" y="1112591"/>
                  </a:lnTo>
                  <a:lnTo>
                    <a:pt x="5437896" y="1157437"/>
                  </a:lnTo>
                  <a:lnTo>
                    <a:pt x="5424930" y="1199207"/>
                  </a:lnTo>
                  <a:lnTo>
                    <a:pt x="5404414" y="1237006"/>
                  </a:lnTo>
                  <a:lnTo>
                    <a:pt x="5377242" y="1269939"/>
                  </a:lnTo>
                  <a:lnTo>
                    <a:pt x="5344309" y="1297111"/>
                  </a:lnTo>
                  <a:lnTo>
                    <a:pt x="5306510" y="1317627"/>
                  </a:lnTo>
                  <a:lnTo>
                    <a:pt x="5264740" y="1330593"/>
                  </a:lnTo>
                  <a:lnTo>
                    <a:pt x="5219894" y="1335114"/>
                  </a:lnTo>
                  <a:lnTo>
                    <a:pt x="222523" y="1335114"/>
                  </a:lnTo>
                  <a:lnTo>
                    <a:pt x="177677" y="1330593"/>
                  </a:lnTo>
                  <a:lnTo>
                    <a:pt x="135907" y="1317627"/>
                  </a:lnTo>
                  <a:lnTo>
                    <a:pt x="98108" y="1297111"/>
                  </a:lnTo>
                  <a:lnTo>
                    <a:pt x="65175" y="1269939"/>
                  </a:lnTo>
                  <a:lnTo>
                    <a:pt x="38003" y="1237006"/>
                  </a:lnTo>
                  <a:lnTo>
                    <a:pt x="17486" y="1199207"/>
                  </a:lnTo>
                  <a:lnTo>
                    <a:pt x="4520" y="1157437"/>
                  </a:lnTo>
                  <a:lnTo>
                    <a:pt x="0" y="1112591"/>
                  </a:lnTo>
                  <a:lnTo>
                    <a:pt x="0" y="222523"/>
                  </a:lnTo>
                  <a:close/>
                </a:path>
              </a:pathLst>
            </a:custGeom>
            <a:ln w="7857">
              <a:solidFill>
                <a:srgbClr val="1155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A2411990-0DD8-4713-9DDE-8B8A7A5EC6DA}"/>
              </a:ext>
            </a:extLst>
          </p:cNvPr>
          <p:cNvSpPr txBox="1"/>
          <p:nvPr/>
        </p:nvSpPr>
        <p:spPr>
          <a:xfrm>
            <a:off x="5779447" y="4381111"/>
            <a:ext cx="4127500" cy="767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850" b="1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485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50" b="1" spc="-15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48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0258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et le DevOps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- DevOps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6230DD14-8A05-345B-6DF7-364ACAF3E039}"/>
              </a:ext>
            </a:extLst>
          </p:cNvPr>
          <p:cNvSpPr txBox="1"/>
          <p:nvPr/>
        </p:nvSpPr>
        <p:spPr>
          <a:xfrm>
            <a:off x="486818" y="2388897"/>
            <a:ext cx="9023350" cy="2062744"/>
          </a:xfrm>
          <a:prstGeom prst="rect">
            <a:avLst/>
          </a:prstGeom>
        </p:spPr>
        <p:txBody>
          <a:bodyPr vert="horz" wrap="square" lIns="0" tIns="247015" rIns="0" bIns="0" rtlCol="0">
            <a:spAutoFit/>
          </a:bodyPr>
          <a:lstStyle/>
          <a:p>
            <a:pPr marL="844550" indent="-832485">
              <a:lnSpc>
                <a:spcPct val="100000"/>
              </a:lnSpc>
              <a:spcBef>
                <a:spcPts val="194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844550" algn="l"/>
                <a:tab pos="845185" algn="l"/>
              </a:tabLst>
            </a:pPr>
            <a:r>
              <a:rPr sz="1800" spc="70" dirty="0">
                <a:solidFill>
                  <a:srgbClr val="3E3E3E"/>
                </a:solidFill>
                <a:latin typeface="Tahoma"/>
                <a:cs typeface="Tahoma"/>
              </a:rPr>
              <a:t>Comment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3E3E3E"/>
                </a:solidFill>
                <a:latin typeface="Tahoma"/>
                <a:cs typeface="Tahoma"/>
              </a:rPr>
              <a:t>tester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ahoma"/>
                <a:cs typeface="Tahoma"/>
              </a:rPr>
              <a:t>une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machine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3E3E3E"/>
                </a:solidFill>
                <a:latin typeface="Tahoma"/>
                <a:cs typeface="Tahoma"/>
              </a:rPr>
              <a:t>créée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3E3E3E"/>
                </a:solidFill>
                <a:latin typeface="Tahoma"/>
                <a:cs typeface="Tahoma"/>
              </a:rPr>
              <a:t>à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ahoma"/>
                <a:cs typeface="Tahoma"/>
              </a:rPr>
              <a:t>la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3E3E3E"/>
                </a:solidFill>
                <a:latin typeface="Tahoma"/>
                <a:cs typeface="Tahoma"/>
              </a:rPr>
              <a:t>main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250" dirty="0">
                <a:solidFill>
                  <a:srgbClr val="3E3E3E"/>
                </a:solidFill>
                <a:latin typeface="Tahoma"/>
                <a:cs typeface="Tahoma"/>
              </a:rPr>
              <a:t>?</a:t>
            </a:r>
            <a:endParaRPr sz="1800" dirty="0">
              <a:latin typeface="Tahoma"/>
              <a:cs typeface="Tahoma"/>
            </a:endParaRPr>
          </a:p>
          <a:p>
            <a:pPr marL="844550" indent="-832485">
              <a:lnSpc>
                <a:spcPct val="100000"/>
              </a:lnSpc>
              <a:spcBef>
                <a:spcPts val="184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844550" algn="l"/>
                <a:tab pos="845185" algn="l"/>
              </a:tabLst>
            </a:pPr>
            <a:r>
              <a:rPr sz="1800" spc="70" dirty="0">
                <a:solidFill>
                  <a:srgbClr val="3E3E3E"/>
                </a:solidFill>
                <a:latin typeface="Tahoma"/>
                <a:cs typeface="Tahoma"/>
              </a:rPr>
              <a:t>Comment</a:t>
            </a:r>
            <a:r>
              <a:rPr sz="18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3E3E3E"/>
                </a:solidFill>
                <a:latin typeface="Tahoma"/>
                <a:cs typeface="Tahoma"/>
              </a:rPr>
              <a:t>l’intégrer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3E3E3E"/>
                </a:solidFill>
                <a:latin typeface="Tahoma"/>
                <a:cs typeface="Tahoma"/>
              </a:rPr>
              <a:t>dans</a:t>
            </a:r>
            <a:r>
              <a:rPr sz="18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ahoma"/>
                <a:cs typeface="Tahoma"/>
              </a:rPr>
              <a:t>une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ahoma"/>
                <a:cs typeface="Tahoma"/>
              </a:rPr>
              <a:t>CI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250" dirty="0">
                <a:solidFill>
                  <a:srgbClr val="3E3E3E"/>
                </a:solidFill>
                <a:latin typeface="Tahoma"/>
                <a:cs typeface="Tahoma"/>
              </a:rPr>
              <a:t>?</a:t>
            </a:r>
            <a:endParaRPr sz="1800" dirty="0">
              <a:latin typeface="Tahoma"/>
              <a:cs typeface="Tahoma"/>
            </a:endParaRPr>
          </a:p>
          <a:p>
            <a:pPr marL="844550" indent="-832485">
              <a:lnSpc>
                <a:spcPct val="100000"/>
              </a:lnSpc>
              <a:spcBef>
                <a:spcPts val="184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844550" algn="l"/>
                <a:tab pos="845185" algn="l"/>
              </a:tabLst>
            </a:pPr>
            <a:r>
              <a:rPr sz="1800" spc="25" dirty="0">
                <a:solidFill>
                  <a:srgbClr val="3E3E3E"/>
                </a:solidFill>
                <a:latin typeface="Tahoma"/>
                <a:cs typeface="Tahoma"/>
              </a:rPr>
              <a:t>Quelle</a:t>
            </a:r>
            <a:r>
              <a:rPr sz="1800" spc="-13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est</a:t>
            </a:r>
            <a:r>
              <a:rPr sz="18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3E3E3E"/>
                </a:solidFill>
                <a:latin typeface="Tahoma"/>
                <a:cs typeface="Tahoma"/>
              </a:rPr>
              <a:t>sa</a:t>
            </a:r>
            <a:r>
              <a:rPr sz="18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3E3E3E"/>
                </a:solidFill>
                <a:latin typeface="Tahoma"/>
                <a:cs typeface="Tahoma"/>
              </a:rPr>
              <a:t>conﬁguration</a:t>
            </a:r>
            <a:r>
              <a:rPr sz="18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250" dirty="0">
                <a:solidFill>
                  <a:srgbClr val="3E3E3E"/>
                </a:solidFill>
                <a:latin typeface="Tahoma"/>
                <a:cs typeface="Tahoma"/>
              </a:rPr>
              <a:t>?</a:t>
            </a:r>
            <a:endParaRPr sz="1800" dirty="0">
              <a:latin typeface="Tahoma"/>
              <a:cs typeface="Tahoma"/>
            </a:endParaRPr>
          </a:p>
          <a:p>
            <a:pPr marL="844550" indent="-832485">
              <a:lnSpc>
                <a:spcPct val="100000"/>
              </a:lnSpc>
              <a:spcBef>
                <a:spcPts val="1850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844550" algn="l"/>
                <a:tab pos="845185" algn="l"/>
              </a:tabLst>
            </a:pPr>
            <a:r>
              <a:rPr sz="1800" spc="70" dirty="0">
                <a:solidFill>
                  <a:srgbClr val="3E3E3E"/>
                </a:solidFill>
                <a:latin typeface="Tahoma"/>
                <a:cs typeface="Tahoma"/>
              </a:rPr>
              <a:t>Comment</a:t>
            </a:r>
            <a:r>
              <a:rPr sz="18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ahoma"/>
                <a:cs typeface="Tahoma"/>
              </a:rPr>
              <a:t>reconstruire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3E3E3E"/>
                </a:solidFill>
                <a:latin typeface="Tahoma"/>
                <a:cs typeface="Tahoma"/>
              </a:rPr>
              <a:t>la</a:t>
            </a:r>
            <a:r>
              <a:rPr sz="1800" spc="-120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3E3E3E"/>
                </a:solidFill>
                <a:latin typeface="Tahoma"/>
                <a:cs typeface="Tahoma"/>
              </a:rPr>
              <a:t>machine</a:t>
            </a:r>
            <a:r>
              <a:rPr sz="1800" spc="-114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3E3E3E"/>
                </a:solidFill>
                <a:latin typeface="Tahoma"/>
                <a:cs typeface="Tahoma"/>
              </a:rPr>
              <a:t>facilement</a:t>
            </a:r>
            <a:r>
              <a:rPr sz="1800" spc="-125" dirty="0">
                <a:solidFill>
                  <a:srgbClr val="3E3E3E"/>
                </a:solidFill>
                <a:latin typeface="Tahoma"/>
                <a:cs typeface="Tahoma"/>
              </a:rPr>
              <a:t> </a:t>
            </a:r>
            <a:r>
              <a:rPr sz="1800" spc="250" dirty="0">
                <a:solidFill>
                  <a:srgbClr val="3E3E3E"/>
                </a:solidFill>
                <a:latin typeface="Tahoma"/>
                <a:cs typeface="Tahoma"/>
              </a:rPr>
              <a:t>?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5A10B54B-A202-F8A1-6390-54FC24C1CDC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4093" y="2388897"/>
            <a:ext cx="4854207" cy="248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5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Comment fonctionne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Workflow standard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9982878-7DD1-AE6E-800A-C2A9375FC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97"/>
            <a:ext cx="11656237" cy="4762417"/>
          </a:xfrm>
          <a:prstGeom prst="rect">
            <a:avLst/>
          </a:prstGeom>
        </p:spPr>
      </p:pic>
      <p:sp>
        <p:nvSpPr>
          <p:cNvPr id="36" name="object 30">
            <a:extLst>
              <a:ext uri="{FF2B5EF4-FFF2-40B4-BE49-F238E27FC236}">
                <a16:creationId xmlns:a16="http://schemas.microsoft.com/office/drawing/2014/main" id="{54B41E56-0354-15F2-F115-F715A7050257}"/>
              </a:ext>
            </a:extLst>
          </p:cNvPr>
          <p:cNvSpPr txBox="1"/>
          <p:nvPr/>
        </p:nvSpPr>
        <p:spPr>
          <a:xfrm>
            <a:off x="147562" y="5814164"/>
            <a:ext cx="5298440" cy="57195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Les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fichiers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*.tf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sont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écrit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en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b="1" i="1" spc="15" dirty="0">
                <a:solidFill>
                  <a:srgbClr val="595959"/>
                </a:solidFill>
                <a:latin typeface="Arial"/>
                <a:cs typeface="Arial"/>
              </a:rPr>
              <a:t>H</a:t>
            </a: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ashiCorp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i="1" spc="10" dirty="0">
                <a:solidFill>
                  <a:srgbClr val="595959"/>
                </a:solidFill>
                <a:latin typeface="Arial"/>
                <a:cs typeface="Arial"/>
              </a:rPr>
              <a:t>C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onfiguration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i="1" spc="15" dirty="0">
                <a:solidFill>
                  <a:srgbClr val="595959"/>
                </a:solidFill>
                <a:latin typeface="Arial"/>
                <a:cs typeface="Arial"/>
              </a:rPr>
              <a:t>L</a:t>
            </a: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anguage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1639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Comment fonctionne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Création d’une infrastructure</a:t>
            </a:r>
          </a:p>
        </p:txBody>
      </p:sp>
      <p:sp>
        <p:nvSpPr>
          <p:cNvPr id="36" name="object 30">
            <a:extLst>
              <a:ext uri="{FF2B5EF4-FFF2-40B4-BE49-F238E27FC236}">
                <a16:creationId xmlns:a16="http://schemas.microsoft.com/office/drawing/2014/main" id="{54B41E56-0354-15F2-F115-F715A7050257}"/>
              </a:ext>
            </a:extLst>
          </p:cNvPr>
          <p:cNvSpPr txBox="1"/>
          <p:nvPr/>
        </p:nvSpPr>
        <p:spPr>
          <a:xfrm>
            <a:off x="147562" y="5814164"/>
            <a:ext cx="5298440" cy="57195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*</a:t>
            </a:r>
            <a:r>
              <a:rPr lang="fr-FR"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-15" dirty="0" err="1">
                <a:solidFill>
                  <a:srgbClr val="595959"/>
                </a:solidFill>
                <a:latin typeface="Arial"/>
                <a:cs typeface="Arial"/>
              </a:rPr>
              <a:t>Terraform</a:t>
            </a:r>
            <a:r>
              <a:rPr lang="fr-FR"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construit</a:t>
            </a:r>
            <a:r>
              <a:rPr lang="fr-FR" sz="18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un</a:t>
            </a:r>
            <a:r>
              <a:rPr lang="fr-FR"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graphe</a:t>
            </a:r>
            <a:endParaRPr lang="fr-FR"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pour</a:t>
            </a:r>
            <a:r>
              <a:rPr lang="fr-FR"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ordonnancer</a:t>
            </a:r>
            <a:r>
              <a:rPr lang="fr-FR"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lui-même</a:t>
            </a:r>
            <a:r>
              <a:rPr lang="fr-FR"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0" dirty="0">
                <a:solidFill>
                  <a:srgbClr val="595959"/>
                </a:solidFill>
                <a:latin typeface="Arial"/>
                <a:cs typeface="Arial"/>
              </a:rPr>
              <a:t>les</a:t>
            </a:r>
            <a:r>
              <a:rPr lang="fr-FR" sz="18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5" dirty="0">
                <a:solidFill>
                  <a:srgbClr val="595959"/>
                </a:solidFill>
                <a:latin typeface="Arial"/>
                <a:cs typeface="Arial"/>
              </a:rPr>
              <a:t>appels</a:t>
            </a:r>
            <a:r>
              <a:rPr lang="fr-FR" sz="1800" i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1800" i="1" spc="10" dirty="0">
                <a:solidFill>
                  <a:srgbClr val="595959"/>
                </a:solidFill>
                <a:latin typeface="Arial"/>
                <a:cs typeface="Arial"/>
              </a:rPr>
              <a:t>d’API</a:t>
            </a:r>
            <a:endParaRPr lang="fr-FR" sz="1800" dirty="0">
              <a:latin typeface="Arial"/>
              <a:cs typeface="Arial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D44DFE42-6536-8048-4EBE-0B3BD1A9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630"/>
            <a:ext cx="12160250" cy="49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9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Comment fonctionne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Mise à jour de l’infrastructure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825DC591-58DD-56AB-E07D-FBC5B113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658"/>
            <a:ext cx="12160250" cy="591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54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Comment fonctionne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 de déploiement d’infrastructure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C171DF-A14D-5057-6359-0618002D9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691"/>
            <a:ext cx="12160250" cy="445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36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B2E7E4-BECF-360B-CB43-8B60CE6C5C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900" y="1796820"/>
            <a:ext cx="3987800" cy="4984811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"/>
              </a:spcBef>
              <a:buNone/>
            </a:pPr>
            <a:r>
              <a:rPr lang="fr-FR" sz="1800" b="1" spc="10" dirty="0">
                <a:latin typeface="Arial"/>
                <a:cs typeface="Arial"/>
              </a:rPr>
              <a:t>Pourquoi</a:t>
            </a:r>
            <a:r>
              <a:rPr lang="fr-FR" sz="1800" b="1" spc="-10" dirty="0">
                <a:latin typeface="Arial"/>
                <a:cs typeface="Arial"/>
              </a:rPr>
              <a:t> </a:t>
            </a:r>
            <a:r>
              <a:rPr lang="fr-FR" sz="1800" b="1" spc="-10" dirty="0" err="1">
                <a:latin typeface="Arial"/>
                <a:cs typeface="Arial"/>
              </a:rPr>
              <a:t>Terraform</a:t>
            </a:r>
            <a:r>
              <a:rPr lang="fr-FR" sz="1800" b="1" spc="-5" dirty="0">
                <a:latin typeface="Arial"/>
                <a:cs typeface="Arial"/>
              </a:rPr>
              <a:t> </a:t>
            </a:r>
            <a:r>
              <a:rPr lang="fr-FR" sz="1800" b="1" spc="20" dirty="0">
                <a:latin typeface="Arial"/>
                <a:cs typeface="Arial"/>
              </a:rPr>
              <a:t>?</a:t>
            </a:r>
            <a:endParaRPr lang="fr-FR" sz="1800" dirty="0">
              <a:latin typeface="Arial"/>
              <a:cs typeface="Arial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0" dirty="0">
                <a:latin typeface="Arial MT"/>
                <a:cs typeface="Arial MT"/>
              </a:rPr>
              <a:t>Qu’est-ce</a:t>
            </a:r>
            <a:r>
              <a:rPr lang="fr-FR" sz="1800" spc="-10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que</a:t>
            </a:r>
            <a:r>
              <a:rPr lang="fr-FR" sz="1800" spc="-45" dirty="0">
                <a:latin typeface="Arial MT"/>
                <a:cs typeface="Arial MT"/>
              </a:rPr>
              <a:t> </a:t>
            </a:r>
            <a:r>
              <a:rPr lang="fr-FR" sz="1800" spc="-20" dirty="0" err="1">
                <a:latin typeface="Arial MT"/>
                <a:cs typeface="Arial MT"/>
              </a:rPr>
              <a:t>Terraform</a:t>
            </a:r>
            <a:r>
              <a:rPr lang="fr-FR" sz="1800" dirty="0">
                <a:latin typeface="Arial MT"/>
                <a:cs typeface="Arial MT"/>
              </a:rPr>
              <a:t> </a:t>
            </a:r>
            <a:r>
              <a:rPr lang="fr-FR" sz="1800" spc="20" dirty="0">
                <a:latin typeface="Arial MT"/>
                <a:cs typeface="Arial MT"/>
              </a:rPr>
              <a:t>?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-20" dirty="0" err="1">
                <a:latin typeface="Arial MT"/>
                <a:cs typeface="Arial MT"/>
              </a:rPr>
              <a:t>Terraform</a:t>
            </a:r>
            <a:r>
              <a:rPr lang="fr-FR" sz="1800" spc="-5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et</a:t>
            </a:r>
            <a:r>
              <a:rPr lang="fr-FR" sz="1800" spc="-5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le</a:t>
            </a:r>
            <a:r>
              <a:rPr lang="fr-FR" sz="1800" spc="-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DevOps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20" dirty="0">
                <a:latin typeface="Arial MT"/>
                <a:cs typeface="Arial MT"/>
              </a:rPr>
              <a:t>Comment</a:t>
            </a:r>
            <a:r>
              <a:rPr lang="fr-FR" sz="1800" spc="-15" dirty="0">
                <a:latin typeface="Arial MT"/>
                <a:cs typeface="Arial MT"/>
              </a:rPr>
              <a:t> </a:t>
            </a:r>
            <a:r>
              <a:rPr lang="fr-FR" sz="1800" spc="20" dirty="0">
                <a:latin typeface="Arial MT"/>
                <a:cs typeface="Arial MT"/>
              </a:rPr>
              <a:t>ça</a:t>
            </a:r>
            <a:r>
              <a:rPr lang="fr-FR" sz="1800" spc="-15" dirty="0">
                <a:latin typeface="Arial MT"/>
                <a:cs typeface="Arial MT"/>
              </a:rPr>
              <a:t> </a:t>
            </a:r>
            <a:r>
              <a:rPr lang="fr-FR" sz="1800" spc="20" dirty="0">
                <a:latin typeface="Arial MT"/>
                <a:cs typeface="Arial MT"/>
              </a:rPr>
              <a:t>marche</a:t>
            </a:r>
            <a:r>
              <a:rPr lang="fr-FR" sz="1800" spc="-15" dirty="0">
                <a:latin typeface="Arial MT"/>
                <a:cs typeface="Arial MT"/>
              </a:rPr>
              <a:t> </a:t>
            </a:r>
            <a:r>
              <a:rPr lang="fr-FR" sz="1800" spc="20" dirty="0">
                <a:latin typeface="Arial MT"/>
                <a:cs typeface="Arial MT"/>
              </a:rPr>
              <a:t>?</a:t>
            </a:r>
            <a:endParaRPr lang="fr-FR" sz="1800" dirty="0">
              <a:latin typeface="Arial MT"/>
              <a:cs typeface="Arial M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800" b="1" spc="15" dirty="0">
                <a:latin typeface="Arial"/>
                <a:cs typeface="Arial"/>
              </a:rPr>
              <a:t>Les</a:t>
            </a:r>
            <a:r>
              <a:rPr lang="fr-FR" sz="1800" b="1" spc="-25" dirty="0">
                <a:latin typeface="Arial"/>
                <a:cs typeface="Arial"/>
              </a:rPr>
              <a:t> </a:t>
            </a:r>
            <a:r>
              <a:rPr lang="fr-FR" sz="1800" b="1" spc="15" dirty="0">
                <a:latin typeface="Arial"/>
                <a:cs typeface="Arial"/>
              </a:rPr>
              <a:t>premiers</a:t>
            </a:r>
            <a:r>
              <a:rPr lang="fr-FR" sz="1800" b="1" spc="-20" dirty="0">
                <a:latin typeface="Arial"/>
                <a:cs typeface="Arial"/>
              </a:rPr>
              <a:t> </a:t>
            </a:r>
            <a:r>
              <a:rPr lang="fr-FR" sz="1800" b="1" spc="15" dirty="0">
                <a:latin typeface="Arial"/>
                <a:cs typeface="Arial"/>
              </a:rPr>
              <a:t>pas</a:t>
            </a:r>
            <a:endParaRPr lang="fr-FR" sz="1800" dirty="0">
              <a:latin typeface="Arial"/>
              <a:cs typeface="Arial"/>
            </a:endParaRPr>
          </a:p>
          <a:p>
            <a:pPr marL="389255" indent="-300355">
              <a:lnSpc>
                <a:spcPct val="100000"/>
              </a:lnSpc>
              <a:spcBef>
                <a:spcPts val="40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0" dirty="0">
                <a:latin typeface="Arial MT"/>
                <a:cs typeface="Arial MT"/>
              </a:rPr>
              <a:t>Installation</a:t>
            </a:r>
            <a:r>
              <a:rPr lang="fr-FR" sz="1800" spc="-15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et</a:t>
            </a:r>
            <a:r>
              <a:rPr lang="fr-FR" sz="1800" spc="-5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Configuration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5" dirty="0">
                <a:latin typeface="Arial MT"/>
                <a:cs typeface="Arial MT"/>
              </a:rPr>
              <a:t>Le</a:t>
            </a:r>
            <a:r>
              <a:rPr lang="fr-FR" sz="1800" spc="-40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CLI</a:t>
            </a:r>
            <a:endParaRPr lang="fr-FR" sz="1800" dirty="0">
              <a:latin typeface="Arial MT"/>
              <a:cs typeface="Arial MT"/>
            </a:endParaRPr>
          </a:p>
          <a:p>
            <a:endParaRPr lang="fr-FR" sz="1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2891C2-5C22-E1A0-A4B8-02B719F69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688C9A-6617-713A-7245-A8234764818A}"/>
              </a:ext>
            </a:extLst>
          </p:cNvPr>
          <p:cNvSpPr txBox="1"/>
          <p:nvPr/>
        </p:nvSpPr>
        <p:spPr>
          <a:xfrm>
            <a:off x="6753225" y="1427708"/>
            <a:ext cx="61150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-"/>
            </a:pPr>
            <a:endParaRPr lang="fr-FR" sz="1800" dirty="0">
              <a:latin typeface="Arial MT"/>
              <a:cs typeface="Arial M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800" b="1" spc="20" dirty="0">
                <a:latin typeface="Arial"/>
                <a:cs typeface="Arial"/>
              </a:rPr>
              <a:t>Le</a:t>
            </a:r>
            <a:r>
              <a:rPr lang="fr-FR" sz="1800" b="1" spc="-45" dirty="0">
                <a:latin typeface="Arial"/>
                <a:cs typeface="Arial"/>
              </a:rPr>
              <a:t> </a:t>
            </a:r>
            <a:r>
              <a:rPr lang="fr-FR" sz="1800" b="1" spc="20" dirty="0">
                <a:latin typeface="Arial"/>
                <a:cs typeface="Arial"/>
              </a:rPr>
              <a:t>HCL</a:t>
            </a:r>
            <a:endParaRPr lang="fr-FR" sz="1800" dirty="0">
              <a:latin typeface="Arial"/>
              <a:cs typeface="Arial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5" dirty="0">
                <a:latin typeface="Arial MT"/>
                <a:cs typeface="Arial MT"/>
              </a:rPr>
              <a:t>Les</a:t>
            </a:r>
            <a:r>
              <a:rPr lang="fr-FR" sz="1800" spc="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bases</a:t>
            </a:r>
            <a:r>
              <a:rPr lang="fr-FR" sz="1800" spc="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de</a:t>
            </a:r>
            <a:r>
              <a:rPr lang="fr-FR" sz="1800" spc="5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la</a:t>
            </a:r>
            <a:r>
              <a:rPr lang="fr-FR" sz="1800" spc="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syntaxe</a:t>
            </a:r>
            <a:r>
              <a:rPr lang="fr-FR" sz="1800" spc="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(</a:t>
            </a:r>
            <a:r>
              <a:rPr lang="fr-FR" sz="1800" spc="15" dirty="0" err="1">
                <a:latin typeface="Arial MT"/>
                <a:cs typeface="Arial MT"/>
              </a:rPr>
              <a:t>resources</a:t>
            </a:r>
            <a:r>
              <a:rPr lang="fr-FR" sz="1800" spc="15" dirty="0">
                <a:latin typeface="Arial MT"/>
                <a:cs typeface="Arial MT"/>
              </a:rPr>
              <a:t>)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5" dirty="0">
                <a:latin typeface="Arial MT"/>
                <a:cs typeface="Arial MT"/>
              </a:rPr>
              <a:t>Rendre</a:t>
            </a:r>
            <a:r>
              <a:rPr lang="fr-FR" sz="1800" dirty="0">
                <a:latin typeface="Arial MT"/>
                <a:cs typeface="Arial MT"/>
              </a:rPr>
              <a:t> </a:t>
            </a:r>
            <a:r>
              <a:rPr lang="fr-FR" sz="1800" spc="20" dirty="0">
                <a:latin typeface="Arial MT"/>
                <a:cs typeface="Arial MT"/>
              </a:rPr>
              <a:t>son</a:t>
            </a:r>
            <a:r>
              <a:rPr lang="fr-FR" sz="1800" dirty="0">
                <a:latin typeface="Arial MT"/>
                <a:cs typeface="Arial MT"/>
              </a:rPr>
              <a:t> </a:t>
            </a:r>
            <a:r>
              <a:rPr lang="fr-FR" sz="1800" spc="20" dirty="0">
                <a:latin typeface="Arial MT"/>
                <a:cs typeface="Arial MT"/>
              </a:rPr>
              <a:t>code</a:t>
            </a:r>
            <a:r>
              <a:rPr lang="fr-FR" sz="1800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paramétrable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0" dirty="0">
                <a:latin typeface="Arial MT"/>
                <a:cs typeface="Arial MT"/>
              </a:rPr>
              <a:t>Syntaxe</a:t>
            </a:r>
            <a:r>
              <a:rPr lang="fr-FR" sz="1800" spc="-3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avancée</a:t>
            </a:r>
            <a:endParaRPr lang="fr-FR"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-"/>
            </a:pPr>
            <a:endParaRPr lang="fr-FR" sz="1800" dirty="0">
              <a:latin typeface="Arial MT"/>
              <a:cs typeface="Arial M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FR" sz="1800" b="1" spc="10" dirty="0">
                <a:latin typeface="Arial"/>
                <a:cs typeface="Arial"/>
              </a:rPr>
              <a:t>Passage</a:t>
            </a:r>
            <a:r>
              <a:rPr lang="fr-FR" sz="1800" b="1" spc="-15" dirty="0">
                <a:latin typeface="Arial"/>
                <a:cs typeface="Arial"/>
              </a:rPr>
              <a:t> </a:t>
            </a:r>
            <a:r>
              <a:rPr lang="fr-FR" sz="1800" b="1" spc="20" dirty="0">
                <a:latin typeface="Arial"/>
                <a:cs typeface="Arial"/>
              </a:rPr>
              <a:t>à</a:t>
            </a:r>
            <a:r>
              <a:rPr lang="fr-FR" sz="1800" b="1" spc="-10" dirty="0">
                <a:latin typeface="Arial"/>
                <a:cs typeface="Arial"/>
              </a:rPr>
              <a:t> </a:t>
            </a:r>
            <a:r>
              <a:rPr lang="fr-FR" sz="1800" b="1" spc="10" dirty="0">
                <a:latin typeface="Arial"/>
                <a:cs typeface="Arial"/>
              </a:rPr>
              <a:t>l’échelle</a:t>
            </a:r>
            <a:endParaRPr lang="fr-FR" sz="1800" dirty="0">
              <a:latin typeface="Arial"/>
              <a:cs typeface="Arial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5" dirty="0">
                <a:latin typeface="Arial MT"/>
                <a:cs typeface="Arial MT"/>
              </a:rPr>
              <a:t>Les</a:t>
            </a:r>
            <a:r>
              <a:rPr lang="fr-FR" sz="1800" spc="-20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modules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5" dirty="0">
                <a:latin typeface="Arial MT"/>
                <a:cs typeface="Arial MT"/>
              </a:rPr>
              <a:t>La</a:t>
            </a:r>
            <a:r>
              <a:rPr lang="fr-FR" sz="1800" spc="-10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gestion</a:t>
            </a:r>
            <a:r>
              <a:rPr lang="fr-FR" sz="1800" spc="-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du</a:t>
            </a:r>
            <a:r>
              <a:rPr lang="fr-FR" sz="1800" spc="-5" dirty="0">
                <a:latin typeface="Arial MT"/>
                <a:cs typeface="Arial MT"/>
              </a:rPr>
              <a:t> </a:t>
            </a:r>
            <a:r>
              <a:rPr lang="fr-FR" sz="1800" spc="15" dirty="0">
                <a:latin typeface="Arial MT"/>
                <a:cs typeface="Arial MT"/>
              </a:rPr>
              <a:t>state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5" dirty="0">
                <a:latin typeface="Arial MT"/>
                <a:cs typeface="Arial MT"/>
              </a:rPr>
              <a:t>Les</a:t>
            </a:r>
            <a:r>
              <a:rPr lang="fr-FR" sz="1800" spc="-30" dirty="0">
                <a:latin typeface="Arial MT"/>
                <a:cs typeface="Arial MT"/>
              </a:rPr>
              <a:t> </a:t>
            </a:r>
            <a:r>
              <a:rPr lang="fr-FR" sz="1800" spc="10" dirty="0" err="1">
                <a:latin typeface="Arial MT"/>
                <a:cs typeface="Arial MT"/>
              </a:rPr>
              <a:t>layers</a:t>
            </a:r>
            <a:endParaRPr lang="fr-FR" sz="1800" dirty="0">
              <a:latin typeface="Arial MT"/>
              <a:cs typeface="Arial MT"/>
            </a:endParaRPr>
          </a:p>
          <a:p>
            <a:pPr marL="389255" indent="-300355">
              <a:lnSpc>
                <a:spcPct val="100000"/>
              </a:lnSpc>
              <a:spcBef>
                <a:spcPts val="35"/>
              </a:spcBef>
              <a:buChar char="-"/>
              <a:tabLst>
                <a:tab pos="389255" algn="l"/>
                <a:tab pos="389890" algn="l"/>
              </a:tabLst>
            </a:pPr>
            <a:r>
              <a:rPr lang="fr-FR" sz="1800" spc="10" dirty="0">
                <a:latin typeface="Arial MT"/>
                <a:cs typeface="Arial MT"/>
              </a:rPr>
              <a:t>Panique</a:t>
            </a:r>
            <a:r>
              <a:rPr lang="fr-FR" sz="1800" spc="-20" dirty="0">
                <a:latin typeface="Arial MT"/>
                <a:cs typeface="Arial MT"/>
              </a:rPr>
              <a:t> </a:t>
            </a:r>
            <a:r>
              <a:rPr lang="fr-FR" sz="1800" spc="20" dirty="0">
                <a:latin typeface="Arial MT"/>
                <a:cs typeface="Arial MT"/>
              </a:rPr>
              <a:t>à</a:t>
            </a:r>
            <a:r>
              <a:rPr lang="fr-FR" sz="1800" spc="-15" dirty="0">
                <a:latin typeface="Arial MT"/>
                <a:cs typeface="Arial MT"/>
              </a:rPr>
              <a:t> </a:t>
            </a:r>
            <a:r>
              <a:rPr lang="fr-FR" sz="1800" spc="10" dirty="0">
                <a:latin typeface="Arial MT"/>
                <a:cs typeface="Arial MT"/>
              </a:rPr>
              <a:t>bord</a:t>
            </a:r>
            <a:endParaRPr lang="fr-FR"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91226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496DF886-1CEB-63C4-ED8C-116C467C9C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460B71-BFA4-93E2-4537-D80466F38B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CB2328-9043-F987-69AD-9CABB64918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Les premiers pas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623521-1ABB-C820-4E07-A53713552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4689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Providers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63270C1-A710-2365-D06A-8163300D577F}"/>
              </a:ext>
            </a:extLst>
          </p:cNvPr>
          <p:cNvSpPr txBox="1"/>
          <p:nvPr/>
        </p:nvSpPr>
        <p:spPr>
          <a:xfrm>
            <a:off x="676119" y="920926"/>
            <a:ext cx="15694660" cy="2745623"/>
          </a:xfrm>
          <a:prstGeom prst="rect">
            <a:avLst/>
          </a:prstGeom>
        </p:spPr>
        <p:txBody>
          <a:bodyPr vert="horz" wrap="square" lIns="0" tIns="280670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2210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servent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wrapper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aux</a:t>
            </a:r>
            <a:r>
              <a:rPr sz="1800" spc="-19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API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d’infrastructure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31373B"/>
                </a:solidFill>
                <a:latin typeface="Arial MT"/>
                <a:cs typeface="Arial MT"/>
              </a:rPr>
              <a:t>(AWS,</a:t>
            </a:r>
            <a:r>
              <a:rPr sz="1800" spc="-19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Azure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…)</a:t>
            </a:r>
            <a:endParaRPr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2115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sont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externalisés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du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binaire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endParaRPr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2110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Sources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sz="1800" spc="90" dirty="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sz="1800" u="heavy" spc="-10" dirty="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 MT"/>
                <a:cs typeface="Arial MT"/>
                <a:hlinkClick r:id="rId2"/>
              </a:rPr>
              <a:t>https://github.com/terraform-providers</a:t>
            </a:r>
            <a:endParaRPr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2115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Releases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sz="1800" spc="45" dirty="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sz="1800" u="heavy" spc="-10" dirty="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 MT"/>
                <a:cs typeface="Arial MT"/>
                <a:hlinkClick r:id="rId3"/>
              </a:rPr>
              <a:t>https://releases.hashicorp.com</a:t>
            </a:r>
            <a:endParaRPr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2110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 err="1">
                <a:solidFill>
                  <a:srgbClr val="31373B"/>
                </a:solidFill>
                <a:latin typeface="Arial MT"/>
                <a:cs typeface="Arial MT"/>
              </a:rPr>
              <a:t>commande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Courier New"/>
                <a:cs typeface="Courier New"/>
              </a:rPr>
              <a:t>providers</a:t>
            </a:r>
            <a:r>
              <a:rPr lang="fr-FR" sz="1800" spc="-1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sz="1800" spc="-114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lister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utilisés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E566975-A3AC-D822-3091-A8E23B3DC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9" y="4012942"/>
            <a:ext cx="11130937" cy="2429965"/>
          </a:xfrm>
          <a:prstGeom prst="rect">
            <a:avLst/>
          </a:prstGeom>
        </p:spPr>
      </p:pic>
      <p:sp>
        <p:nvSpPr>
          <p:cNvPr id="22" name="object 8">
            <a:extLst>
              <a:ext uri="{FF2B5EF4-FFF2-40B4-BE49-F238E27FC236}">
                <a16:creationId xmlns:a16="http://schemas.microsoft.com/office/drawing/2014/main" id="{9EC42969-7CA2-191E-1520-D203CB71136A}"/>
              </a:ext>
            </a:extLst>
          </p:cNvPr>
          <p:cNvSpPr/>
          <p:nvPr/>
        </p:nvSpPr>
        <p:spPr>
          <a:xfrm>
            <a:off x="353193" y="3995535"/>
            <a:ext cx="1963320" cy="672761"/>
          </a:xfrm>
          <a:custGeom>
            <a:avLst/>
            <a:gdLst/>
            <a:ahLst/>
            <a:cxnLst/>
            <a:rect l="l" t="t" r="r" b="b"/>
            <a:pathLst>
              <a:path w="2410460" h="943609">
                <a:moveTo>
                  <a:pt x="2252946" y="943118"/>
                </a:moveTo>
                <a:lnTo>
                  <a:pt x="157189" y="943118"/>
                </a:lnTo>
                <a:lnTo>
                  <a:pt x="107505" y="935104"/>
                </a:lnTo>
                <a:lnTo>
                  <a:pt x="64355" y="912789"/>
                </a:lnTo>
                <a:lnTo>
                  <a:pt x="30328" y="878762"/>
                </a:lnTo>
                <a:lnTo>
                  <a:pt x="8013" y="835612"/>
                </a:lnTo>
                <a:lnTo>
                  <a:pt x="0" y="785928"/>
                </a:lnTo>
                <a:lnTo>
                  <a:pt x="0" y="157189"/>
                </a:lnTo>
                <a:lnTo>
                  <a:pt x="8013" y="107505"/>
                </a:lnTo>
                <a:lnTo>
                  <a:pt x="30328" y="64355"/>
                </a:lnTo>
                <a:lnTo>
                  <a:pt x="64355" y="30328"/>
                </a:lnTo>
                <a:lnTo>
                  <a:pt x="107505" y="8013"/>
                </a:lnTo>
                <a:lnTo>
                  <a:pt x="157189" y="0"/>
                </a:lnTo>
                <a:lnTo>
                  <a:pt x="2252946" y="0"/>
                </a:lnTo>
                <a:lnTo>
                  <a:pt x="2313100" y="11965"/>
                </a:lnTo>
                <a:lnTo>
                  <a:pt x="2364096" y="46039"/>
                </a:lnTo>
                <a:lnTo>
                  <a:pt x="2398170" y="97035"/>
                </a:lnTo>
                <a:lnTo>
                  <a:pt x="2410135" y="157189"/>
                </a:lnTo>
                <a:lnTo>
                  <a:pt x="2410135" y="785928"/>
                </a:lnTo>
                <a:lnTo>
                  <a:pt x="2402122" y="835612"/>
                </a:lnTo>
                <a:lnTo>
                  <a:pt x="2379807" y="878762"/>
                </a:lnTo>
                <a:lnTo>
                  <a:pt x="2345780" y="912789"/>
                </a:lnTo>
                <a:lnTo>
                  <a:pt x="2302630" y="935104"/>
                </a:lnTo>
                <a:lnTo>
                  <a:pt x="2252946" y="94311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7C7402D4-CE5A-786A-3330-D15AB41F4708}"/>
              </a:ext>
            </a:extLst>
          </p:cNvPr>
          <p:cNvSpPr txBox="1"/>
          <p:nvPr/>
        </p:nvSpPr>
        <p:spPr>
          <a:xfrm>
            <a:off x="706386" y="4187003"/>
            <a:ext cx="161012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Exemple</a:t>
            </a:r>
            <a:r>
              <a:rPr sz="18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3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37051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Topologie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63270C1-A710-2365-D06A-8163300D577F}"/>
              </a:ext>
            </a:extLst>
          </p:cNvPr>
          <p:cNvSpPr txBox="1"/>
          <p:nvPr/>
        </p:nvSpPr>
        <p:spPr>
          <a:xfrm>
            <a:off x="676119" y="920926"/>
            <a:ext cx="15694660" cy="1114408"/>
          </a:xfrm>
          <a:prstGeom prst="rect">
            <a:avLst/>
          </a:prstGeom>
        </p:spPr>
        <p:txBody>
          <a:bodyPr vert="horz" wrap="square" lIns="0" tIns="280670" rIns="0" bIns="0" rtlCol="0">
            <a:spAutoFit/>
          </a:bodyPr>
          <a:lstStyle/>
          <a:p>
            <a:pPr marL="748030" indent="-7359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748030" algn="l"/>
                <a:tab pos="748665" algn="l"/>
              </a:tabLst>
            </a:pP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Exemple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fichier</a:t>
            </a:r>
            <a:r>
              <a:rPr lang="fr-FR" sz="1800" spc="9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SimSun"/>
                <a:cs typeface="SimSun"/>
              </a:rPr>
              <a:t>topology.tf </a:t>
            </a:r>
            <a:r>
              <a:rPr lang="fr-FR" sz="1800" spc="-790" dirty="0">
                <a:solidFill>
                  <a:srgbClr val="31373B"/>
                </a:solidFill>
                <a:latin typeface="SimSun"/>
                <a:cs typeface="SimSun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décrivant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:</a:t>
            </a:r>
            <a:endParaRPr lang="fr-FR" sz="1800" dirty="0">
              <a:latin typeface="Arial MT"/>
              <a:cs typeface="Arial MT"/>
            </a:endParaRPr>
          </a:p>
          <a:p>
            <a:pPr marL="1334770" lvl="1" indent="-485140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Font typeface="Times New Roman"/>
              <a:buChar char="&gt;"/>
              <a:tabLst>
                <a:tab pos="1334770" algn="l"/>
                <a:tab pos="1335405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création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d’une instance</a:t>
            </a:r>
            <a:r>
              <a:rPr lang="fr-FR" sz="1800" spc="-2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40" dirty="0">
                <a:solidFill>
                  <a:srgbClr val="31373B"/>
                </a:solidFill>
                <a:latin typeface="Arial MT"/>
                <a:cs typeface="Arial MT"/>
              </a:rPr>
              <a:t>AWS.</a:t>
            </a:r>
            <a:endParaRPr lang="fr-FR" sz="1800" dirty="0">
              <a:latin typeface="Arial MT"/>
              <a:cs typeface="Arial MT"/>
            </a:endParaRPr>
          </a:p>
          <a:p>
            <a:pPr marL="1334770" lvl="1" indent="-485140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Font typeface="Times New Roman"/>
              <a:buChar char="&gt;"/>
              <a:tabLst>
                <a:tab pos="1334770" algn="l"/>
                <a:tab pos="1335405" algn="l"/>
              </a:tabLst>
            </a:pPr>
            <a:r>
              <a:rPr lang="fr-FR" sz="1800" spc="-30" dirty="0">
                <a:solidFill>
                  <a:srgbClr val="31373B"/>
                </a:solidFill>
                <a:latin typeface="Arial MT"/>
                <a:cs typeface="Arial MT"/>
              </a:rPr>
              <a:t>L’output</a:t>
            </a:r>
            <a:r>
              <a:rPr lang="fr-FR"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l’id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l’instance.</a:t>
            </a: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6BE2069-6DCA-8F35-1C9D-22FF73F4A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121" y="2655006"/>
            <a:ext cx="6636179" cy="32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84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Topologie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C95F9439-72A5-4B0A-233A-2DC7D9E81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716"/>
            <a:ext cx="12160250" cy="4525106"/>
          </a:xfrm>
          <a:prstGeom prst="rect">
            <a:avLst/>
          </a:prstGeom>
        </p:spPr>
      </p:pic>
      <p:sp>
        <p:nvSpPr>
          <p:cNvPr id="32" name="object 7">
            <a:extLst>
              <a:ext uri="{FF2B5EF4-FFF2-40B4-BE49-F238E27FC236}">
                <a16:creationId xmlns:a16="http://schemas.microsoft.com/office/drawing/2014/main" id="{EAD038FD-109E-FDD7-0FE4-29E797970FB5}"/>
              </a:ext>
            </a:extLst>
          </p:cNvPr>
          <p:cNvSpPr/>
          <p:nvPr/>
        </p:nvSpPr>
        <p:spPr>
          <a:xfrm>
            <a:off x="650335" y="5960323"/>
            <a:ext cx="11054339" cy="611363"/>
          </a:xfrm>
          <a:custGeom>
            <a:avLst/>
            <a:gdLst/>
            <a:ahLst/>
            <a:cxnLst/>
            <a:rect l="l" t="t" r="r" b="b"/>
            <a:pathLst>
              <a:path w="17569180" h="800734">
                <a:moveTo>
                  <a:pt x="17435146" y="800573"/>
                </a:moveTo>
                <a:lnTo>
                  <a:pt x="133431" y="800573"/>
                </a:lnTo>
                <a:lnTo>
                  <a:pt x="91257" y="793771"/>
                </a:lnTo>
                <a:lnTo>
                  <a:pt x="54628" y="774829"/>
                </a:lnTo>
                <a:lnTo>
                  <a:pt x="25744" y="745945"/>
                </a:lnTo>
                <a:lnTo>
                  <a:pt x="6802" y="709317"/>
                </a:lnTo>
                <a:lnTo>
                  <a:pt x="0" y="667142"/>
                </a:lnTo>
                <a:lnTo>
                  <a:pt x="0" y="133431"/>
                </a:lnTo>
                <a:lnTo>
                  <a:pt x="6802" y="91256"/>
                </a:lnTo>
                <a:lnTo>
                  <a:pt x="25744" y="54628"/>
                </a:lnTo>
                <a:lnTo>
                  <a:pt x="54628" y="25744"/>
                </a:lnTo>
                <a:lnTo>
                  <a:pt x="91257" y="6802"/>
                </a:lnTo>
                <a:lnTo>
                  <a:pt x="133431" y="0"/>
                </a:lnTo>
                <a:lnTo>
                  <a:pt x="17435146" y="0"/>
                </a:lnTo>
                <a:lnTo>
                  <a:pt x="17486208" y="10156"/>
                </a:lnTo>
                <a:lnTo>
                  <a:pt x="17529496" y="39080"/>
                </a:lnTo>
                <a:lnTo>
                  <a:pt x="17558420" y="82369"/>
                </a:lnTo>
                <a:lnTo>
                  <a:pt x="17568578" y="133431"/>
                </a:lnTo>
                <a:lnTo>
                  <a:pt x="17568578" y="667142"/>
                </a:lnTo>
                <a:lnTo>
                  <a:pt x="17561775" y="709317"/>
                </a:lnTo>
                <a:lnTo>
                  <a:pt x="17542833" y="745945"/>
                </a:lnTo>
                <a:lnTo>
                  <a:pt x="17513949" y="774829"/>
                </a:lnTo>
                <a:lnTo>
                  <a:pt x="17477320" y="793771"/>
                </a:lnTo>
                <a:lnTo>
                  <a:pt x="17435146" y="80057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fr-FR" sz="1800" dirty="0">
              <a:latin typeface="Verdana"/>
              <a:cs typeface="Verdana"/>
            </a:endParaRP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16CDE2D4-6961-8CB8-72FA-DA5E63F84E2C}"/>
              </a:ext>
            </a:extLst>
          </p:cNvPr>
          <p:cNvSpPr txBox="1"/>
          <p:nvPr/>
        </p:nvSpPr>
        <p:spPr>
          <a:xfrm>
            <a:off x="1213673" y="6083590"/>
            <a:ext cx="1650809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solidFill>
                  <a:srgbClr val="FFFFFF"/>
                </a:solidFill>
                <a:latin typeface="Tahoma"/>
                <a:cs typeface="Tahoma"/>
              </a:rPr>
              <a:t>Il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est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préférable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ﬁxer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version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des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providers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production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pour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éviter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i="1" spc="-215" dirty="0">
                <a:solidFill>
                  <a:srgbClr val="FFFFFF"/>
                </a:solidFill>
                <a:latin typeface="Verdana"/>
                <a:cs typeface="Verdana"/>
              </a:rPr>
              <a:t>breaking</a:t>
            </a:r>
            <a:r>
              <a:rPr sz="1800" i="1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i="1" spc="-165" dirty="0">
                <a:solidFill>
                  <a:srgbClr val="FFFFFF"/>
                </a:solidFill>
                <a:latin typeface="Verdana"/>
                <a:cs typeface="Verdana"/>
              </a:rPr>
              <a:t>changes</a:t>
            </a:r>
            <a:endParaRPr sz="18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19759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plan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6C1DD1A-B5F8-8149-1F90-FC034FF7C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698" y="495201"/>
            <a:ext cx="6063602" cy="5733301"/>
          </a:xfrm>
          <a:prstGeom prst="rect">
            <a:avLst/>
          </a:prstGeom>
        </p:spPr>
      </p:pic>
      <p:sp>
        <p:nvSpPr>
          <p:cNvPr id="21" name="object 2">
            <a:extLst>
              <a:ext uri="{FF2B5EF4-FFF2-40B4-BE49-F238E27FC236}">
                <a16:creationId xmlns:a16="http://schemas.microsoft.com/office/drawing/2014/main" id="{83BAD007-1114-690A-2987-DE7BBDD02258}"/>
              </a:ext>
            </a:extLst>
          </p:cNvPr>
          <p:cNvSpPr txBox="1"/>
          <p:nvPr/>
        </p:nvSpPr>
        <p:spPr>
          <a:xfrm>
            <a:off x="676119" y="1042936"/>
            <a:ext cx="4289581" cy="3307316"/>
          </a:xfrm>
          <a:prstGeom prst="rect">
            <a:avLst/>
          </a:prstGeom>
        </p:spPr>
        <p:txBody>
          <a:bodyPr vert="horz" wrap="square" lIns="0" tIns="280670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2210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Permet de </a:t>
            </a:r>
            <a:r>
              <a:rPr lang="fr-FR" sz="1800" b="1" spc="-5" dirty="0">
                <a:solidFill>
                  <a:schemeClr val="bg2"/>
                </a:solidFill>
                <a:latin typeface="Arial MT"/>
                <a:cs typeface="Arial MT"/>
              </a:rPr>
              <a:t>visualiser le plan  d'exécution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sans appliquer de  changement sur l’infrastructure  managée par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.</a:t>
            </a:r>
          </a:p>
          <a:p>
            <a:pPr marL="819785" indent="-807720">
              <a:lnSpc>
                <a:spcPct val="100000"/>
              </a:lnSpc>
              <a:spcBef>
                <a:spcPts val="2115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Mode ‘</a:t>
            </a:r>
            <a:r>
              <a:rPr lang="fr-FR" sz="1800" b="1" spc="-5" dirty="0">
                <a:solidFill>
                  <a:srgbClr val="31373B"/>
                </a:solidFill>
                <a:latin typeface="Arial MT"/>
                <a:cs typeface="Arial MT"/>
              </a:rPr>
              <a:t>dry-run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’</a:t>
            </a:r>
            <a:endParaRPr sz="1800" dirty="0">
              <a:latin typeface="Arial MT"/>
              <a:cs typeface="Arial MT"/>
            </a:endParaRPr>
          </a:p>
          <a:p>
            <a:pPr marL="819785" indent="-807720">
              <a:spcBef>
                <a:spcPts val="2110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Pas</a:t>
            </a:r>
            <a:r>
              <a:rPr lang="fr-FR"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d’appel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aux</a:t>
            </a:r>
            <a:r>
              <a:rPr lang="fr-FR" sz="1800" spc="-204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APIs</a:t>
            </a:r>
            <a:r>
              <a:rPr lang="fr-FR"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35" dirty="0">
                <a:solidFill>
                  <a:srgbClr val="31373B"/>
                </a:solidFill>
                <a:latin typeface="Arial MT"/>
                <a:cs typeface="Arial MT"/>
              </a:rPr>
              <a:t>d’AWS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pour </a:t>
            </a:r>
            <a:r>
              <a:rPr lang="fr-FR"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créer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nouveau(x)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object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(s)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2110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819785" algn="l"/>
                <a:tab pos="820419" algn="l"/>
              </a:tabLst>
            </a:pPr>
            <a:endParaRPr sz="1800" dirty="0">
              <a:latin typeface="Arial MT"/>
              <a:cs typeface="Arial MT"/>
            </a:endParaRPr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11FA8888-57B4-4570-69DA-69DF0611894B}"/>
              </a:ext>
            </a:extLst>
          </p:cNvPr>
          <p:cNvSpPr txBox="1"/>
          <p:nvPr/>
        </p:nvSpPr>
        <p:spPr>
          <a:xfrm>
            <a:off x="501222" y="6176494"/>
            <a:ext cx="9271000" cy="29495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1800" i="1" spc="20" dirty="0">
                <a:solidFill>
                  <a:srgbClr val="595959"/>
                </a:solidFill>
                <a:latin typeface="Arial"/>
                <a:cs typeface="Arial"/>
              </a:rPr>
              <a:t>(known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after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apply)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=&gt;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20" dirty="0">
                <a:solidFill>
                  <a:srgbClr val="595959"/>
                </a:solidFill>
                <a:latin typeface="Arial"/>
                <a:cs typeface="Arial"/>
              </a:rPr>
              <a:t>remplacé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par</a:t>
            </a:r>
            <a:r>
              <a:rPr sz="1800" i="1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AWS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lors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5" dirty="0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 l’appel</a:t>
            </a:r>
            <a:r>
              <a:rPr sz="1800" i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10" dirty="0">
                <a:solidFill>
                  <a:srgbClr val="595959"/>
                </a:solidFill>
                <a:latin typeface="Arial"/>
                <a:cs typeface="Arial"/>
              </a:rPr>
              <a:t>d’API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0974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plan – création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4389440-1631-12E5-B7FE-BAB370CFD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4" y="3167353"/>
            <a:ext cx="4180745" cy="336235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7FF1B82-2793-CAB6-232C-6C9724976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216" y="539772"/>
            <a:ext cx="6750817" cy="615713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BC936A1-C47C-4C87-BA14-3FF64FFE0064}"/>
              </a:ext>
            </a:extLst>
          </p:cNvPr>
          <p:cNvSpPr txBox="1"/>
          <p:nvPr/>
        </p:nvSpPr>
        <p:spPr>
          <a:xfrm>
            <a:off x="175217" y="122461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0390" indent="-56832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581025" algn="l"/>
              </a:tabLst>
            </a:pP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Exemple</a:t>
            </a:r>
            <a:r>
              <a:rPr lang="fr-FR" sz="1800" spc="-4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lang="fr-FR" sz="1800" dirty="0">
              <a:latin typeface="Arial MT"/>
              <a:cs typeface="Arial MT"/>
            </a:endParaRPr>
          </a:p>
          <a:p>
            <a:pPr marL="1167130" marR="5080" lvl="1" indent="-521334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167130" algn="l"/>
                <a:tab pos="116776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Création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d’une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instance </a:t>
            </a:r>
            <a:r>
              <a:rPr lang="fr-FR"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‘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aws_instance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’.</a:t>
            </a:r>
            <a:endParaRPr lang="fr-FR"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466459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– création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BC936A1-C47C-4C87-BA14-3FF64FFE0064}"/>
              </a:ext>
            </a:extLst>
          </p:cNvPr>
          <p:cNvSpPr txBox="1"/>
          <p:nvPr/>
        </p:nvSpPr>
        <p:spPr>
          <a:xfrm>
            <a:off x="175217" y="1224612"/>
            <a:ext cx="47650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8030" marR="5080" indent="-7359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748030" algn="l"/>
                <a:tab pos="74866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d’</a:t>
            </a:r>
            <a:r>
              <a:rPr lang="fr-FR" sz="1800" b="1" spc="-5" dirty="0">
                <a:solidFill>
                  <a:srgbClr val="31373B"/>
                </a:solidFill>
                <a:latin typeface="Arial"/>
                <a:cs typeface="Arial"/>
              </a:rPr>
              <a:t>appliquer </a:t>
            </a:r>
            <a:r>
              <a:rPr lang="fr-FR" sz="1800" b="1" spc="-10" dirty="0">
                <a:solidFill>
                  <a:srgbClr val="31373B"/>
                </a:solidFill>
                <a:latin typeface="Arial"/>
                <a:cs typeface="Arial"/>
              </a:rPr>
              <a:t>le </a:t>
            </a:r>
            <a:r>
              <a:rPr lang="fr-FR" sz="1800" b="1" spc="-15" dirty="0">
                <a:solidFill>
                  <a:srgbClr val="31373B"/>
                </a:solidFill>
                <a:latin typeface="Arial"/>
                <a:cs typeface="Arial"/>
              </a:rPr>
              <a:t>plan </a:t>
            </a:r>
            <a:r>
              <a:rPr lang="fr-FR" sz="1800" b="1" spc="-10" dirty="0">
                <a:solidFill>
                  <a:srgbClr val="31373B"/>
                </a:solidFill>
                <a:latin typeface="Arial"/>
                <a:cs typeface="Arial"/>
              </a:rPr>
              <a:t> d'exécution</a:t>
            </a:r>
            <a:r>
              <a:rPr lang="fr-FR" sz="1800" b="1" spc="2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pour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créer ou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mettre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à </a:t>
            </a:r>
            <a:r>
              <a:rPr lang="fr-FR"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jour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l’infrastructure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managée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par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0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lang="fr-FR" sz="1800" spc="-50" dirty="0">
                <a:solidFill>
                  <a:srgbClr val="31373B"/>
                </a:solidFill>
                <a:latin typeface="Arial MT"/>
                <a:cs typeface="Arial MT"/>
              </a:rPr>
              <a:t>.</a:t>
            </a:r>
            <a:endParaRPr lang="fr-FR" sz="1800" dirty="0">
              <a:latin typeface="Arial MT"/>
              <a:cs typeface="Arial M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E6B14C-857B-5FBA-EE65-0863A02073BA}"/>
              </a:ext>
            </a:extLst>
          </p:cNvPr>
          <p:cNvSpPr txBox="1"/>
          <p:nvPr/>
        </p:nvSpPr>
        <p:spPr>
          <a:xfrm>
            <a:off x="175217" y="24979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0390" indent="-56832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Exemple:</a:t>
            </a:r>
            <a:endParaRPr lang="fr-FR" sz="1800" dirty="0">
              <a:latin typeface="Arial MT"/>
              <a:cs typeface="Arial MT"/>
            </a:endParaRPr>
          </a:p>
          <a:p>
            <a:pPr marL="1167130" lvl="1" indent="-521334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167130" algn="l"/>
                <a:tab pos="116776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Ressource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‘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aws_instance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’</a:t>
            </a:r>
            <a:r>
              <a:rPr lang="fr-FR" sz="1800" spc="-1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créée.</a:t>
            </a: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0BD564A-4F57-7504-FD78-C9D89BDB4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398" y="345624"/>
            <a:ext cx="5562139" cy="6115643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152FFDC1-9050-219D-9465-ABCBB83459FD}"/>
              </a:ext>
            </a:extLst>
          </p:cNvPr>
          <p:cNvSpPr/>
          <p:nvPr/>
        </p:nvSpPr>
        <p:spPr>
          <a:xfrm>
            <a:off x="293939" y="4296247"/>
            <a:ext cx="4686172" cy="1319679"/>
          </a:xfrm>
          <a:custGeom>
            <a:avLst/>
            <a:gdLst/>
            <a:ahLst/>
            <a:cxnLst/>
            <a:rect l="l" t="t" r="r" b="b"/>
            <a:pathLst>
              <a:path w="8757285" h="1924684">
                <a:moveTo>
                  <a:pt x="8614398" y="1924347"/>
                </a:moveTo>
                <a:lnTo>
                  <a:pt x="142420" y="1924347"/>
                </a:lnTo>
                <a:lnTo>
                  <a:pt x="97404" y="1917086"/>
                </a:lnTo>
                <a:lnTo>
                  <a:pt x="58309" y="1896868"/>
                </a:lnTo>
                <a:lnTo>
                  <a:pt x="27478" y="1866038"/>
                </a:lnTo>
                <a:lnTo>
                  <a:pt x="7260" y="1826942"/>
                </a:lnTo>
                <a:lnTo>
                  <a:pt x="0" y="1781925"/>
                </a:lnTo>
                <a:lnTo>
                  <a:pt x="0" y="142420"/>
                </a:lnTo>
                <a:lnTo>
                  <a:pt x="7260" y="97404"/>
                </a:lnTo>
                <a:lnTo>
                  <a:pt x="27478" y="58308"/>
                </a:lnTo>
                <a:lnTo>
                  <a:pt x="58309" y="27478"/>
                </a:lnTo>
                <a:lnTo>
                  <a:pt x="97404" y="7260"/>
                </a:lnTo>
                <a:lnTo>
                  <a:pt x="142420" y="0"/>
                </a:lnTo>
                <a:lnTo>
                  <a:pt x="8614398" y="0"/>
                </a:lnTo>
                <a:lnTo>
                  <a:pt x="8668900" y="10841"/>
                </a:lnTo>
                <a:lnTo>
                  <a:pt x="8715104" y="41713"/>
                </a:lnTo>
                <a:lnTo>
                  <a:pt x="8745978" y="87918"/>
                </a:lnTo>
                <a:lnTo>
                  <a:pt x="8756819" y="142420"/>
                </a:lnTo>
                <a:lnTo>
                  <a:pt x="8756819" y="1781925"/>
                </a:lnTo>
                <a:lnTo>
                  <a:pt x="8749558" y="1826942"/>
                </a:lnTo>
                <a:lnTo>
                  <a:pt x="8729340" y="1866038"/>
                </a:lnTo>
                <a:lnTo>
                  <a:pt x="8698510" y="1896868"/>
                </a:lnTo>
                <a:lnTo>
                  <a:pt x="8659414" y="1917086"/>
                </a:lnTo>
                <a:lnTo>
                  <a:pt x="8614398" y="192434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6A9183D-4E8E-880C-4C35-8727D40B08EE}"/>
              </a:ext>
            </a:extLst>
          </p:cNvPr>
          <p:cNvSpPr txBox="1"/>
          <p:nvPr/>
        </p:nvSpPr>
        <p:spPr>
          <a:xfrm>
            <a:off x="493984" y="4416151"/>
            <a:ext cx="4306616" cy="960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289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seul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déclench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aceful 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shutdown</a:t>
            </a:r>
            <a:endParaRPr sz="1800" dirty="0">
              <a:latin typeface="Tahoma"/>
              <a:cs typeface="Tahoma"/>
            </a:endParaRPr>
          </a:p>
          <a:p>
            <a:pPr marL="12700">
              <a:lnSpc>
                <a:spcPts val="3640"/>
              </a:lnSpc>
            </a:pP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Plusieur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corruptio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tfsta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87617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</a:t>
            </a:r>
            <a:r>
              <a:rPr lang="fr-FR" dirty="0" err="1"/>
              <a:t>tfstate</a:t>
            </a:r>
            <a:endParaRPr lang="fr-FR"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6A9183D-4E8E-880C-4C35-8727D40B08EE}"/>
              </a:ext>
            </a:extLst>
          </p:cNvPr>
          <p:cNvSpPr txBox="1"/>
          <p:nvPr/>
        </p:nvSpPr>
        <p:spPr>
          <a:xfrm>
            <a:off x="493984" y="4416151"/>
            <a:ext cx="4306616" cy="960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289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seul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déclench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aceful 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shutdown</a:t>
            </a:r>
            <a:endParaRPr sz="1800" dirty="0">
              <a:latin typeface="Tahoma"/>
              <a:cs typeface="Tahoma"/>
            </a:endParaRPr>
          </a:p>
          <a:p>
            <a:pPr marL="12700">
              <a:lnSpc>
                <a:spcPts val="3640"/>
              </a:lnSpc>
            </a:pP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Plusieur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corruptio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tfsta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6180F999-6B2B-BFC7-0574-C7C0F2A56AAC}"/>
              </a:ext>
            </a:extLst>
          </p:cNvPr>
          <p:cNvSpPr txBox="1"/>
          <p:nvPr/>
        </p:nvSpPr>
        <p:spPr>
          <a:xfrm>
            <a:off x="389129" y="1315677"/>
            <a:ext cx="543052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800" i="1" spc="-10" dirty="0">
                <a:solidFill>
                  <a:srgbClr val="31373B"/>
                </a:solidFill>
                <a:latin typeface="Arial"/>
                <a:cs typeface="Arial"/>
              </a:rPr>
              <a:t>Fichier</a:t>
            </a:r>
            <a:r>
              <a:rPr sz="1800" i="1" spc="-4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31373B"/>
                </a:solidFill>
                <a:latin typeface="Arial"/>
                <a:cs typeface="Arial"/>
              </a:rPr>
              <a:t>d’état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800" i="1" spc="-5" dirty="0">
                <a:solidFill>
                  <a:srgbClr val="31373B"/>
                </a:solidFill>
                <a:latin typeface="Arial"/>
                <a:cs typeface="Arial"/>
              </a:rPr>
              <a:t>de</a:t>
            </a:r>
            <a:r>
              <a:rPr sz="1800" i="1" spc="-10" dirty="0">
                <a:solidFill>
                  <a:srgbClr val="31373B"/>
                </a:solidFill>
                <a:latin typeface="Arial"/>
                <a:cs typeface="Arial"/>
              </a:rPr>
              <a:t> l’infrastructure</a:t>
            </a:r>
            <a:r>
              <a:rPr sz="1800" i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31373B"/>
                </a:solidFill>
                <a:latin typeface="Arial"/>
                <a:cs typeface="Arial"/>
              </a:rPr>
              <a:t>déployée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96FB9E46-CD09-0F7B-02EE-D798E3F21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402" y="579617"/>
            <a:ext cx="6366288" cy="5842099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675E4C19-D071-29C4-4A20-A64B220D7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57" y="2424387"/>
            <a:ext cx="3532669" cy="1805586"/>
          </a:xfrm>
          <a:prstGeom prst="rect">
            <a:avLst/>
          </a:prstGeom>
        </p:spPr>
      </p:pic>
      <p:sp>
        <p:nvSpPr>
          <p:cNvPr id="48" name="object 12">
            <a:extLst>
              <a:ext uri="{FF2B5EF4-FFF2-40B4-BE49-F238E27FC236}">
                <a16:creationId xmlns:a16="http://schemas.microsoft.com/office/drawing/2014/main" id="{961EB524-16D2-ABF6-9473-F8F5CBEFBFF0}"/>
              </a:ext>
            </a:extLst>
          </p:cNvPr>
          <p:cNvSpPr/>
          <p:nvPr/>
        </p:nvSpPr>
        <p:spPr>
          <a:xfrm>
            <a:off x="493984" y="4628480"/>
            <a:ext cx="4179616" cy="1269821"/>
          </a:xfrm>
          <a:custGeom>
            <a:avLst/>
            <a:gdLst/>
            <a:ahLst/>
            <a:cxnLst/>
            <a:rect l="l" t="t" r="r" b="b"/>
            <a:pathLst>
              <a:path w="6461759" h="1656715">
                <a:moveTo>
                  <a:pt x="6286822" y="1656437"/>
                </a:moveTo>
                <a:lnTo>
                  <a:pt x="174886" y="1656437"/>
                </a:lnTo>
                <a:lnTo>
                  <a:pt x="128394" y="1650190"/>
                </a:lnTo>
                <a:lnTo>
                  <a:pt x="86618" y="1632560"/>
                </a:lnTo>
                <a:lnTo>
                  <a:pt x="51223" y="1605214"/>
                </a:lnTo>
                <a:lnTo>
                  <a:pt x="23877" y="1569819"/>
                </a:lnTo>
                <a:lnTo>
                  <a:pt x="6247" y="1528042"/>
                </a:lnTo>
                <a:lnTo>
                  <a:pt x="0" y="1481551"/>
                </a:lnTo>
                <a:lnTo>
                  <a:pt x="0" y="174886"/>
                </a:lnTo>
                <a:lnTo>
                  <a:pt x="6247" y="128394"/>
                </a:lnTo>
                <a:lnTo>
                  <a:pt x="23877" y="86617"/>
                </a:lnTo>
                <a:lnTo>
                  <a:pt x="51223" y="51223"/>
                </a:lnTo>
                <a:lnTo>
                  <a:pt x="86618" y="23877"/>
                </a:lnTo>
                <a:lnTo>
                  <a:pt x="128394" y="6247"/>
                </a:lnTo>
                <a:lnTo>
                  <a:pt x="174886" y="0"/>
                </a:lnTo>
                <a:lnTo>
                  <a:pt x="6286822" y="0"/>
                </a:lnTo>
                <a:lnTo>
                  <a:pt x="6353749" y="13312"/>
                </a:lnTo>
                <a:lnTo>
                  <a:pt x="6410486" y="51222"/>
                </a:lnTo>
                <a:lnTo>
                  <a:pt x="6448397" y="107960"/>
                </a:lnTo>
                <a:lnTo>
                  <a:pt x="6461709" y="174886"/>
                </a:lnTo>
                <a:lnTo>
                  <a:pt x="6461709" y="1481551"/>
                </a:lnTo>
                <a:lnTo>
                  <a:pt x="6455462" y="1528042"/>
                </a:lnTo>
                <a:lnTo>
                  <a:pt x="6437832" y="1569819"/>
                </a:lnTo>
                <a:lnTo>
                  <a:pt x="6410486" y="1605214"/>
                </a:lnTo>
                <a:lnTo>
                  <a:pt x="6375091" y="1632560"/>
                </a:lnTo>
                <a:lnTo>
                  <a:pt x="6333314" y="1650190"/>
                </a:lnTo>
                <a:lnTo>
                  <a:pt x="6286822" y="16564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49" name="object 15">
            <a:extLst>
              <a:ext uri="{FF2B5EF4-FFF2-40B4-BE49-F238E27FC236}">
                <a16:creationId xmlns:a16="http://schemas.microsoft.com/office/drawing/2014/main" id="{4CBE2D0D-A348-55BF-4A23-4300B99B0E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1560" y="4748359"/>
            <a:ext cx="1363471" cy="1030062"/>
          </a:xfrm>
          <a:prstGeom prst="rect">
            <a:avLst/>
          </a:prstGeom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766A2C64-57DC-9525-619B-6FB861E7D850}"/>
              </a:ext>
            </a:extLst>
          </p:cNvPr>
          <p:cNvSpPr txBox="1"/>
          <p:nvPr/>
        </p:nvSpPr>
        <p:spPr>
          <a:xfrm>
            <a:off x="2109677" y="4869569"/>
            <a:ext cx="3532669" cy="659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3285" marR="5080" indent="-871219">
              <a:lnSpc>
                <a:spcPct val="100000"/>
              </a:lnSpc>
              <a:spcBef>
                <a:spcPts val="100"/>
              </a:spcBef>
            </a:pPr>
            <a:r>
              <a:rPr lang="fr-FR" sz="1800" spc="35" dirty="0">
                <a:solidFill>
                  <a:srgbClr val="FFFFFF"/>
                </a:solidFill>
                <a:latin typeface="Tahoma"/>
                <a:cs typeface="Tahoma"/>
              </a:rPr>
              <a:t>Corruption</a:t>
            </a:r>
            <a:r>
              <a:rPr lang="fr-FR" sz="1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5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lang="fr-FR" sz="1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10" dirty="0" err="1">
                <a:solidFill>
                  <a:srgbClr val="FFFFFF"/>
                </a:solidFill>
                <a:latin typeface="Tahoma"/>
                <a:cs typeface="Tahoma"/>
              </a:rPr>
              <a:t>Tfstate</a:t>
            </a:r>
            <a:endParaRPr lang="fr-FR" sz="1800" spc="-10" dirty="0">
              <a:solidFill>
                <a:srgbClr val="FFFFFF"/>
              </a:solidFill>
              <a:latin typeface="Tahoma"/>
              <a:cs typeface="Tahoma"/>
            </a:endParaRPr>
          </a:p>
          <a:p>
            <a:pPr marL="883285" marR="5080" indent="-871219">
              <a:lnSpc>
                <a:spcPct val="100000"/>
              </a:lnSpc>
              <a:spcBef>
                <a:spcPts val="100"/>
              </a:spcBef>
            </a:pPr>
            <a:r>
              <a:rPr lang="fr-FR" sz="18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9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35" dirty="0">
                <a:solidFill>
                  <a:srgbClr val="FFFFFF"/>
                </a:solidFill>
                <a:latin typeface="Tahoma"/>
                <a:cs typeface="Tahoma"/>
              </a:rPr>
              <a:t>panique</a:t>
            </a:r>
            <a:r>
              <a:rPr lang="fr-FR" sz="1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35" dirty="0">
                <a:solidFill>
                  <a:srgbClr val="FFFFFF"/>
                </a:solidFill>
                <a:latin typeface="Tahoma"/>
                <a:cs typeface="Tahoma"/>
              </a:rPr>
              <a:t>à</a:t>
            </a:r>
            <a:r>
              <a:rPr lang="fr-FR" sz="1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45" dirty="0">
                <a:solidFill>
                  <a:srgbClr val="FFFFFF"/>
                </a:solidFill>
                <a:latin typeface="Tahoma"/>
                <a:cs typeface="Tahoma"/>
              </a:rPr>
              <a:t>bord</a:t>
            </a:r>
            <a:r>
              <a:rPr lang="fr-FR" sz="18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225" dirty="0">
                <a:solidFill>
                  <a:srgbClr val="FFFFFF"/>
                </a:solidFill>
                <a:latin typeface="Tahoma"/>
                <a:cs typeface="Tahoma"/>
              </a:rPr>
              <a:t>!</a:t>
            </a:r>
            <a:endParaRPr lang="fr-FR" sz="1800" dirty="0">
              <a:latin typeface="Tahoma"/>
              <a:cs typeface="Tahoma"/>
            </a:endParaRP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AB752CFC-DA1F-BB0E-B2F1-901FAD391647}"/>
              </a:ext>
            </a:extLst>
          </p:cNvPr>
          <p:cNvCxnSpPr/>
          <p:nvPr/>
        </p:nvCxnSpPr>
        <p:spPr>
          <a:xfrm>
            <a:off x="2109677" y="3175000"/>
            <a:ext cx="3082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820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plan – MAJ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6A9183D-4E8E-880C-4C35-8727D40B08EE}"/>
              </a:ext>
            </a:extLst>
          </p:cNvPr>
          <p:cNvSpPr txBox="1"/>
          <p:nvPr/>
        </p:nvSpPr>
        <p:spPr>
          <a:xfrm>
            <a:off x="493984" y="4416151"/>
            <a:ext cx="4306616" cy="960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289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seul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déclench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aceful 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shutdown</a:t>
            </a:r>
            <a:endParaRPr sz="1800" dirty="0">
              <a:latin typeface="Tahoma"/>
              <a:cs typeface="Tahoma"/>
            </a:endParaRPr>
          </a:p>
          <a:p>
            <a:pPr marL="12700">
              <a:lnSpc>
                <a:spcPts val="3640"/>
              </a:lnSpc>
            </a:pP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Plusieur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corruptio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tfsta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2B26AE-8B85-CDBE-F8A2-BF4345DA223E}"/>
              </a:ext>
            </a:extLst>
          </p:cNvPr>
          <p:cNvSpPr txBox="1"/>
          <p:nvPr/>
        </p:nvSpPr>
        <p:spPr>
          <a:xfrm>
            <a:off x="368300" y="146386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3565" indent="-571500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Exemple:</a:t>
            </a:r>
            <a:endParaRPr lang="fr-FR" sz="1800" dirty="0">
              <a:latin typeface="Arial MT"/>
              <a:cs typeface="Arial MT"/>
            </a:endParaRPr>
          </a:p>
          <a:p>
            <a:pPr marL="1167130" marR="5080" lvl="1" indent="-521334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167130" algn="l"/>
                <a:tab pos="116776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Modification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du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tag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‘Name’</a:t>
            </a:r>
            <a:r>
              <a:rPr lang="fr-FR" sz="1800" spc="-14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lang="fr-FR"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l’instance ‘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aws_instance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’.</a:t>
            </a: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88B9785-BE61-1A0B-BF58-A8181E85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84" y="2570852"/>
            <a:ext cx="4547916" cy="36576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96137E-F09F-3850-C5C9-56BBA38D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671" y="574533"/>
            <a:ext cx="6502035" cy="57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27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plan – Destruction &amp; Recréation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6A9183D-4E8E-880C-4C35-8727D40B08EE}"/>
              </a:ext>
            </a:extLst>
          </p:cNvPr>
          <p:cNvSpPr txBox="1"/>
          <p:nvPr/>
        </p:nvSpPr>
        <p:spPr>
          <a:xfrm>
            <a:off x="493984" y="4416151"/>
            <a:ext cx="4306616" cy="960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289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seul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déclench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aceful 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shutdown</a:t>
            </a:r>
            <a:endParaRPr sz="1800" dirty="0">
              <a:latin typeface="Tahoma"/>
              <a:cs typeface="Tahoma"/>
            </a:endParaRPr>
          </a:p>
          <a:p>
            <a:pPr marL="12700">
              <a:lnSpc>
                <a:spcPts val="3640"/>
              </a:lnSpc>
            </a:pP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Plusieur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corruptio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tfsta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2B26AE-8B85-CDBE-F8A2-BF4345DA223E}"/>
              </a:ext>
            </a:extLst>
          </p:cNvPr>
          <p:cNvSpPr txBox="1"/>
          <p:nvPr/>
        </p:nvSpPr>
        <p:spPr>
          <a:xfrm>
            <a:off x="368300" y="146386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3565" indent="-571500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58102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Exemple:</a:t>
            </a:r>
            <a:endParaRPr lang="fr-FR" sz="1800" dirty="0">
              <a:latin typeface="Arial MT"/>
              <a:cs typeface="Arial MT"/>
            </a:endParaRPr>
          </a:p>
          <a:p>
            <a:pPr marL="1167130" marR="5080" lvl="1" indent="-521334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167130" algn="l"/>
                <a:tab pos="116776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Modification du type d’ami de l’instance ‘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aws_instance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’.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D18D39-CCAE-B594-46D2-167A68DE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2424387"/>
            <a:ext cx="5425423" cy="3600471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CEEEFA4C-BB62-5815-C275-196B728BF26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1700" y="2644066"/>
            <a:ext cx="855592" cy="8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89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460B71-BFA4-93E2-4537-D80466F38B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CB2328-9043-F987-69AD-9CABB64918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623521-1ABB-C820-4E07-A53713552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9184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plan – Destruction &amp; Recréation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6A9183D-4E8E-880C-4C35-8727D40B08EE}"/>
              </a:ext>
            </a:extLst>
          </p:cNvPr>
          <p:cNvSpPr txBox="1"/>
          <p:nvPr/>
        </p:nvSpPr>
        <p:spPr>
          <a:xfrm>
            <a:off x="493984" y="4416151"/>
            <a:ext cx="4306616" cy="960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289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seul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déclench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aceful 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shutdown</a:t>
            </a:r>
            <a:endParaRPr sz="1800" dirty="0">
              <a:latin typeface="Tahoma"/>
              <a:cs typeface="Tahoma"/>
            </a:endParaRPr>
          </a:p>
          <a:p>
            <a:pPr marL="12700">
              <a:lnSpc>
                <a:spcPts val="3640"/>
              </a:lnSpc>
            </a:pP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Plusieur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Ctrl+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corruptio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tfsta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BC3709E-70A0-C589-A15C-0D39C6C47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1080439"/>
            <a:ext cx="10101626" cy="5417673"/>
          </a:xfrm>
          <a:prstGeom prst="rect">
            <a:avLst/>
          </a:prstGeom>
        </p:spPr>
      </p:pic>
      <p:pic>
        <p:nvPicPr>
          <p:cNvPr id="15" name="object 9">
            <a:extLst>
              <a:ext uri="{FF2B5EF4-FFF2-40B4-BE49-F238E27FC236}">
                <a16:creationId xmlns:a16="http://schemas.microsoft.com/office/drawing/2014/main" id="{2CF022A3-3925-1DE9-5332-7CD58813D2F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3984" y="1639750"/>
            <a:ext cx="855592" cy="85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05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</a:t>
            </a:r>
            <a:r>
              <a:rPr lang="fr-FR" dirty="0" err="1"/>
              <a:t>fmt</a:t>
            </a:r>
            <a:endParaRPr lang="fr-FR" dirty="0"/>
          </a:p>
        </p:txBody>
      </p:sp>
      <p:pic>
        <p:nvPicPr>
          <p:cNvPr id="5" name="object 13">
            <a:extLst>
              <a:ext uri="{FF2B5EF4-FFF2-40B4-BE49-F238E27FC236}">
                <a16:creationId xmlns:a16="http://schemas.microsoft.com/office/drawing/2014/main" id="{7546A115-BFB4-6C4D-1603-7FF6CB00259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5031" y="1042936"/>
            <a:ext cx="990985" cy="960519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9F9F708E-6745-DECF-7215-B88050998819}"/>
              </a:ext>
            </a:extLst>
          </p:cNvPr>
          <p:cNvSpPr txBox="1"/>
          <p:nvPr/>
        </p:nvSpPr>
        <p:spPr>
          <a:xfrm>
            <a:off x="186769" y="2239963"/>
            <a:ext cx="4778932" cy="28257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8030" marR="5080" indent="-7359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748030" algn="l"/>
                <a:tab pos="7486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corriger le</a:t>
            </a:r>
            <a:r>
              <a:rPr sz="1800" b="1" spc="-1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style et </a:t>
            </a:r>
            <a:r>
              <a:rPr sz="1800" b="1" spc="-97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le </a:t>
            </a:r>
            <a:r>
              <a:rPr sz="1800" b="1" spc="-5" dirty="0">
                <a:solidFill>
                  <a:srgbClr val="31373B"/>
                </a:solidFill>
                <a:latin typeface="Arial"/>
                <a:cs typeface="Arial"/>
              </a:rPr>
              <a:t>format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fichiers de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configuration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‘*.tf’.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00A9C5"/>
              </a:buClr>
              <a:buFont typeface="SimSun"/>
              <a:buChar char="◉"/>
            </a:pPr>
            <a:endParaRPr sz="3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A9C5"/>
              </a:buClr>
              <a:buFont typeface="SimSun"/>
              <a:buChar char="◉"/>
            </a:pPr>
            <a:endParaRPr sz="3500" dirty="0">
              <a:latin typeface="Arial MT"/>
              <a:cs typeface="Arial MT"/>
            </a:endParaRPr>
          </a:p>
          <a:p>
            <a:pPr marL="748030" lvl="1" indent="-568960">
              <a:lnSpc>
                <a:spcPct val="100000"/>
              </a:lnSpc>
              <a:buClr>
                <a:schemeClr val="bg2"/>
              </a:buClr>
              <a:buFont typeface="SimSun"/>
              <a:buChar char="◉"/>
              <a:tabLst>
                <a:tab pos="7486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Exemple:</a:t>
            </a:r>
            <a:endParaRPr sz="1800" dirty="0">
              <a:latin typeface="Arial MT"/>
              <a:cs typeface="Arial MT"/>
            </a:endParaRPr>
          </a:p>
          <a:p>
            <a:pPr marL="1334770" lvl="2" indent="-521334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334770" algn="l"/>
                <a:tab pos="13354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Correction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l’indentation</a:t>
            </a:r>
            <a:endParaRPr sz="1800" dirty="0">
              <a:latin typeface="Arial MT"/>
              <a:cs typeface="Arial MT"/>
            </a:endParaRPr>
          </a:p>
          <a:p>
            <a:pPr marL="1334770" lvl="2" indent="-521334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334770" algn="l"/>
                <a:tab pos="1335405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Alignement</a:t>
            </a:r>
            <a:r>
              <a:rPr sz="1800" spc="-3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“=”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AE1D4DA-E451-DCEC-0C9B-5A2AF2688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628" y="850208"/>
            <a:ext cx="4838747" cy="537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61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destroy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EDF4DC55-C45D-A19B-4B25-0204A62AE81A}"/>
              </a:ext>
            </a:extLst>
          </p:cNvPr>
          <p:cNvSpPr txBox="1"/>
          <p:nvPr/>
        </p:nvSpPr>
        <p:spPr>
          <a:xfrm>
            <a:off x="135969" y="1469094"/>
            <a:ext cx="5236132" cy="27821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8030" marR="5080" indent="-7359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748030" algn="l"/>
                <a:tab pos="7486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détruire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l’infrastructure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managée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par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terraform.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00A9C5"/>
              </a:buClr>
              <a:buFont typeface="SimSun"/>
              <a:buChar char="◉"/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A9C5"/>
              </a:buClr>
              <a:buFont typeface="SimSun"/>
              <a:buChar char="◉"/>
            </a:pPr>
            <a:endParaRPr sz="1800" dirty="0">
              <a:latin typeface="Arial MT"/>
              <a:cs typeface="Arial MT"/>
            </a:endParaRPr>
          </a:p>
          <a:p>
            <a:pPr marL="46482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748665" algn="l"/>
              </a:tabLst>
            </a:pP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Exemple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  <a:p>
            <a:pPr marL="1334770" marR="887730" indent="-521334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1334770" algn="l"/>
              </a:tabLst>
            </a:pP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Ressource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‘aws_instance’ </a:t>
            </a:r>
            <a:r>
              <a:rPr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détruite.</a:t>
            </a:r>
            <a:endParaRPr sz="1800" dirty="0">
              <a:latin typeface="Arial MT"/>
              <a:cs typeface="Arial MT"/>
            </a:endParaRPr>
          </a:p>
          <a:p>
            <a:pPr marL="369570" marR="146050" lvl="2">
              <a:lnSpc>
                <a:spcPct val="100000"/>
              </a:lnSpc>
              <a:spcBef>
                <a:spcPts val="5"/>
              </a:spcBef>
              <a:buClr>
                <a:schemeClr val="bg2"/>
              </a:buClr>
              <a:buSzPct val="78873"/>
              <a:tabLst>
                <a:tab pos="1156335" algn="l"/>
                <a:tab pos="1156970" algn="l"/>
              </a:tabLst>
            </a:pPr>
            <a:endParaRPr lang="fr-FR" sz="1800" dirty="0">
              <a:latin typeface="Arial MT"/>
              <a:cs typeface="Arial MT"/>
            </a:endParaRPr>
          </a:p>
          <a:p>
            <a:pPr marL="655320" marR="146050" lvl="2" indent="-285750">
              <a:lnSpc>
                <a:spcPct val="100000"/>
              </a:lnSpc>
              <a:spcBef>
                <a:spcPts val="5"/>
              </a:spcBef>
              <a:buClr>
                <a:schemeClr val="bg2"/>
              </a:buClr>
              <a:buSzPct val="78873"/>
              <a:buFont typeface="Wingdings" panose="05000000000000000000" pitchFamily="2" charset="2"/>
              <a:buChar char="§"/>
              <a:tabLst>
                <a:tab pos="1156335" algn="l"/>
                <a:tab pos="1156970" algn="l"/>
              </a:tabLst>
            </a:pPr>
            <a:r>
              <a:rPr sz="1800" spc="-15" dirty="0" err="1">
                <a:solidFill>
                  <a:srgbClr val="31373B"/>
                </a:solidFill>
                <a:latin typeface="Arial MT"/>
                <a:cs typeface="Arial MT"/>
              </a:rPr>
              <a:t>Équivalent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à la suppression</a:t>
            </a:r>
            <a:endParaRPr lang="fr-FR" sz="1800" spc="-5" dirty="0">
              <a:solidFill>
                <a:srgbClr val="31373B"/>
              </a:solidFill>
              <a:latin typeface="Arial MT"/>
              <a:cs typeface="Arial MT"/>
            </a:endParaRPr>
          </a:p>
          <a:p>
            <a:pPr marL="369570" marR="146050" lvl="2">
              <a:lnSpc>
                <a:spcPct val="100000"/>
              </a:lnSpc>
              <a:spcBef>
                <a:spcPts val="5"/>
              </a:spcBef>
              <a:buClr>
                <a:srgbClr val="00A9C5"/>
              </a:buClr>
              <a:buSzPct val="78873"/>
              <a:tabLst>
                <a:tab pos="1156335" algn="l"/>
                <a:tab pos="115697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du </a:t>
            </a:r>
            <a:r>
              <a:rPr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code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et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d’un apply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89A50C1-77A8-1A08-1EFB-1EE20459D913}"/>
              </a:ext>
            </a:extLst>
          </p:cNvPr>
          <p:cNvSpPr/>
          <p:nvPr/>
        </p:nvSpPr>
        <p:spPr>
          <a:xfrm>
            <a:off x="792684" y="4868828"/>
            <a:ext cx="4093132" cy="975339"/>
          </a:xfrm>
          <a:custGeom>
            <a:avLst/>
            <a:gdLst/>
            <a:ahLst/>
            <a:cxnLst/>
            <a:rect l="l" t="t" r="r" b="b"/>
            <a:pathLst>
              <a:path w="6663055" h="1342390">
                <a:moveTo>
                  <a:pt x="6480267" y="1342291"/>
                </a:moveTo>
                <a:lnTo>
                  <a:pt x="182685" y="1342291"/>
                </a:lnTo>
                <a:lnTo>
                  <a:pt x="134120" y="1335765"/>
                </a:lnTo>
                <a:lnTo>
                  <a:pt x="90480" y="1317349"/>
                </a:lnTo>
                <a:lnTo>
                  <a:pt x="53507" y="1288784"/>
                </a:lnTo>
                <a:lnTo>
                  <a:pt x="24941" y="1251810"/>
                </a:lnTo>
                <a:lnTo>
                  <a:pt x="6525" y="1208171"/>
                </a:lnTo>
                <a:lnTo>
                  <a:pt x="0" y="1159605"/>
                </a:lnTo>
                <a:lnTo>
                  <a:pt x="0" y="182685"/>
                </a:lnTo>
                <a:lnTo>
                  <a:pt x="6525" y="134120"/>
                </a:lnTo>
                <a:lnTo>
                  <a:pt x="24941" y="90480"/>
                </a:lnTo>
                <a:lnTo>
                  <a:pt x="53507" y="53507"/>
                </a:lnTo>
                <a:lnTo>
                  <a:pt x="90480" y="24941"/>
                </a:lnTo>
                <a:lnTo>
                  <a:pt x="134120" y="6525"/>
                </a:lnTo>
                <a:lnTo>
                  <a:pt x="182685" y="0"/>
                </a:lnTo>
                <a:lnTo>
                  <a:pt x="6480267" y="0"/>
                </a:lnTo>
                <a:lnTo>
                  <a:pt x="6550178" y="13906"/>
                </a:lnTo>
                <a:lnTo>
                  <a:pt x="6609445" y="53507"/>
                </a:lnTo>
                <a:lnTo>
                  <a:pt x="6649047" y="112775"/>
                </a:lnTo>
                <a:lnTo>
                  <a:pt x="6662953" y="182685"/>
                </a:lnTo>
                <a:lnTo>
                  <a:pt x="6662953" y="1159605"/>
                </a:lnTo>
                <a:lnTo>
                  <a:pt x="6656427" y="1208171"/>
                </a:lnTo>
                <a:lnTo>
                  <a:pt x="6638011" y="1251810"/>
                </a:lnTo>
                <a:lnTo>
                  <a:pt x="6609445" y="1288784"/>
                </a:lnTo>
                <a:lnTo>
                  <a:pt x="6572472" y="1317349"/>
                </a:lnTo>
                <a:lnTo>
                  <a:pt x="6528832" y="1335765"/>
                </a:lnTo>
                <a:lnTo>
                  <a:pt x="6480267" y="134229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E560B82-5FD8-5DB3-025B-3F210681B286}"/>
              </a:ext>
            </a:extLst>
          </p:cNvPr>
          <p:cNvSpPr txBox="1"/>
          <p:nvPr/>
        </p:nvSpPr>
        <p:spPr>
          <a:xfrm>
            <a:off x="1071057" y="5073086"/>
            <a:ext cx="35363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Tfstate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n’est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5" dirty="0">
                <a:solidFill>
                  <a:srgbClr val="FFFFFF"/>
                </a:solidFill>
                <a:latin typeface="Tahoma"/>
                <a:cs typeface="Tahoma"/>
              </a:rPr>
              <a:t>pas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supprimé </a:t>
            </a:r>
            <a:r>
              <a:rPr sz="1800" spc="-9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après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destroy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698B3A7-1C42-C66F-2D5C-26BA3ACB9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970" y="1457831"/>
            <a:ext cx="6583311" cy="438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36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premiers pas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La documentation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C503F1-B01D-1070-333A-A1B72AD7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869" y="143633"/>
            <a:ext cx="6707870" cy="648427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D70FA49-218D-0A17-2F17-6DCBBCDC27BB}"/>
              </a:ext>
            </a:extLst>
          </p:cNvPr>
          <p:cNvSpPr txBox="1"/>
          <p:nvPr/>
        </p:nvSpPr>
        <p:spPr>
          <a:xfrm>
            <a:off x="546100" y="190911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2400" spc="-10">
                <a:solidFill>
                  <a:srgbClr val="595959"/>
                </a:solidFill>
                <a:latin typeface="Arial MT"/>
                <a:cs typeface="Arial MT"/>
              </a:rPr>
              <a:t>Information</a:t>
            </a:r>
            <a:r>
              <a:rPr lang="fr-FR" sz="2400" spc="-3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fr-FR" sz="2400">
                <a:solidFill>
                  <a:srgbClr val="595959"/>
                </a:solidFill>
                <a:latin typeface="Arial MT"/>
                <a:cs typeface="Arial MT"/>
              </a:rPr>
              <a:t>sur</a:t>
            </a:r>
            <a:r>
              <a:rPr lang="fr-FR" sz="24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fr-FR" sz="2400" spc="-5">
                <a:solidFill>
                  <a:srgbClr val="595959"/>
                </a:solidFill>
                <a:latin typeface="Arial MT"/>
                <a:cs typeface="Arial MT"/>
              </a:rPr>
              <a:t>le</a:t>
            </a:r>
            <a:r>
              <a:rPr lang="fr-FR" sz="2400" spc="-2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fr-FR" sz="2400" spc="-5">
                <a:solidFill>
                  <a:srgbClr val="595959"/>
                </a:solidFill>
                <a:latin typeface="Arial MT"/>
                <a:cs typeface="Arial MT"/>
              </a:rPr>
              <a:t>CLI</a:t>
            </a:r>
            <a:endParaRPr lang="fr-FR" sz="2400" dirty="0">
              <a:latin typeface="Arial MT"/>
              <a:cs typeface="Arial M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ADD0A54-D545-E3A3-03A2-F3AC27AF2110}"/>
              </a:ext>
            </a:extLst>
          </p:cNvPr>
          <p:cNvSpPr txBox="1"/>
          <p:nvPr/>
        </p:nvSpPr>
        <p:spPr>
          <a:xfrm>
            <a:off x="355600" y="2712660"/>
            <a:ext cx="6096000" cy="992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3195">
              <a:lnSpc>
                <a:spcPts val="3654"/>
              </a:lnSpc>
              <a:spcBef>
                <a:spcPts val="5"/>
              </a:spcBef>
              <a:tabLst>
                <a:tab pos="4272915" algn="l"/>
                <a:tab pos="7334250" algn="l"/>
              </a:tabLst>
            </a:pPr>
            <a:r>
              <a:rPr lang="fr-FR" sz="2400" spc="-5" dirty="0">
                <a:solidFill>
                  <a:srgbClr val="595959"/>
                </a:solidFill>
                <a:latin typeface="Arial MT"/>
                <a:cs typeface="Arial MT"/>
              </a:rPr>
              <a:t>Documentation</a:t>
            </a:r>
            <a:r>
              <a:rPr lang="fr-FR" sz="2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fr-FR" sz="2400" dirty="0">
                <a:solidFill>
                  <a:srgbClr val="595959"/>
                </a:solidFill>
                <a:latin typeface="Arial MT"/>
                <a:cs typeface="Arial MT"/>
              </a:rPr>
              <a:t>sur</a:t>
            </a:r>
            <a:r>
              <a:rPr lang="fr-FR" sz="2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fr-FR" sz="2400" spc="-5" dirty="0">
                <a:solidFill>
                  <a:srgbClr val="595959"/>
                </a:solidFill>
                <a:latin typeface="Arial MT"/>
                <a:cs typeface="Arial MT"/>
              </a:rPr>
              <a:t>les	</a:t>
            </a:r>
            <a:r>
              <a:rPr lang="fr-FR" sz="2400" u="heavy" spc="-5" dirty="0">
                <a:solidFill>
                  <a:srgbClr val="595959"/>
                </a:solidFill>
                <a:uFill>
                  <a:solidFill>
                    <a:srgbClr val="EC4E75"/>
                  </a:solidFill>
                </a:uFill>
                <a:latin typeface="Times New Roman"/>
                <a:cs typeface="Times New Roman"/>
              </a:rPr>
              <a:t> </a:t>
            </a:r>
            <a:endParaRPr lang="fr-FR" sz="2400" dirty="0">
              <a:latin typeface="Times New Roman"/>
              <a:cs typeface="Times New Roman"/>
            </a:endParaRPr>
          </a:p>
          <a:p>
            <a:pPr marL="447040">
              <a:lnSpc>
                <a:spcPts val="3654"/>
              </a:lnSpc>
            </a:pPr>
            <a:r>
              <a:rPr lang="fr-FR" sz="2400" spc="-15" dirty="0">
                <a:solidFill>
                  <a:srgbClr val="595959"/>
                </a:solidFill>
                <a:latin typeface="Arial MT"/>
                <a:cs typeface="Arial MT"/>
              </a:rPr>
              <a:t>différents</a:t>
            </a:r>
            <a:r>
              <a:rPr lang="fr-FR" sz="2400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fr-FR" sz="2400" spc="-5" dirty="0">
                <a:solidFill>
                  <a:srgbClr val="595959"/>
                </a:solidFill>
                <a:latin typeface="Arial MT"/>
                <a:cs typeface="Arial MT"/>
              </a:rPr>
              <a:t>providers</a:t>
            </a:r>
            <a:endParaRPr lang="fr-FR" sz="2400" dirty="0">
              <a:latin typeface="Arial MT"/>
              <a:cs typeface="Arial MT"/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011324E-5C8F-F2AB-51DA-465A6CF5E331}"/>
              </a:ext>
            </a:extLst>
          </p:cNvPr>
          <p:cNvCxnSpPr/>
          <p:nvPr/>
        </p:nvCxnSpPr>
        <p:spPr>
          <a:xfrm>
            <a:off x="3708400" y="2139950"/>
            <a:ext cx="101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2A98F88-0D69-C236-3961-F73D6093BB01}"/>
              </a:ext>
            </a:extLst>
          </p:cNvPr>
          <p:cNvCxnSpPr/>
          <p:nvPr/>
        </p:nvCxnSpPr>
        <p:spPr>
          <a:xfrm>
            <a:off x="3708400" y="3048000"/>
            <a:ext cx="923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91D2D1D9-CE4B-F312-3AB0-C4493D6B5477}"/>
              </a:ext>
            </a:extLst>
          </p:cNvPr>
          <p:cNvSpPr txBox="1"/>
          <p:nvPr/>
        </p:nvSpPr>
        <p:spPr>
          <a:xfrm>
            <a:off x="355600" y="5766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1800" u="heavy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 MT"/>
                <a:cs typeface="Arial MT"/>
                <a:hlinkClick r:id="rId3"/>
              </a:rPr>
              <a:t>https://www.terraform.io/docs/</a:t>
            </a:r>
            <a:endParaRPr lang="fr-FR"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59407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6326" y="300069"/>
            <a:ext cx="246059" cy="252779"/>
          </a:xfrm>
          <a:prstGeom prst="rect">
            <a:avLst/>
          </a:prstGeom>
        </p:spPr>
        <p:txBody>
          <a:bodyPr vert="horz" wrap="square" lIns="0" tIns="10748" rIns="0" bIns="0" rtlCol="0">
            <a:spAutoFit/>
          </a:bodyPr>
          <a:lstStyle/>
          <a:p>
            <a:pPr marL="7677">
              <a:spcBef>
                <a:spcPts val="85"/>
              </a:spcBef>
            </a:pPr>
            <a:r>
              <a:rPr sz="1572" spc="82" dirty="0">
                <a:solidFill>
                  <a:srgbClr val="FFFFFF"/>
                </a:solidFill>
                <a:latin typeface="Trebuchet MS"/>
                <a:cs typeface="Trebuchet MS"/>
              </a:rPr>
              <a:t>36</a:t>
            </a:r>
            <a:endParaRPr sz="1572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713" y="301305"/>
            <a:ext cx="575419" cy="291548"/>
          </a:xfrm>
          <a:prstGeom prst="rect">
            <a:avLst/>
          </a:prstGeom>
        </p:spPr>
        <p:txBody>
          <a:bodyPr vert="horz" wrap="square" lIns="0" tIns="7677" rIns="0" bIns="0" rtlCol="0">
            <a:spAutoFit/>
          </a:bodyPr>
          <a:lstStyle/>
          <a:p>
            <a:pPr marL="7677">
              <a:spcBef>
                <a:spcPts val="60"/>
              </a:spcBef>
            </a:pPr>
            <a:r>
              <a:rPr sz="1844" b="1" spc="-157" dirty="0">
                <a:solidFill>
                  <a:srgbClr val="5A3793"/>
                </a:solidFill>
                <a:latin typeface="Tahoma"/>
                <a:cs typeface="Tahoma"/>
              </a:rPr>
              <a:t>#TP1</a:t>
            </a:r>
            <a:endParaRPr sz="1844">
              <a:latin typeface="Tahoma"/>
              <a:cs typeface="Tahoma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7F9E51D-6311-70FE-0D7E-6816202B6851}"/>
              </a:ext>
            </a:extLst>
          </p:cNvPr>
          <p:cNvSpPr txBox="1"/>
          <p:nvPr/>
        </p:nvSpPr>
        <p:spPr>
          <a:xfrm>
            <a:off x="1429132" y="1475117"/>
            <a:ext cx="8146189" cy="4881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Guacamole : </a:t>
            </a:r>
            <a:r>
              <a:rPr lang="fr-FR" dirty="0">
                <a:hlinkClick r:id="rId2"/>
              </a:rPr>
              <a:t>https://formation.adlere.fr/guacamole/#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hlinkClick r:id="rId3"/>
              </a:rPr>
              <a:t>https://registry.terraform.io/providers/josenk/esxi/latest</a:t>
            </a:r>
            <a:endParaRPr lang="fr-FR" dirty="0"/>
          </a:p>
          <a:p>
            <a:endParaRPr lang="fr-FR" dirty="0"/>
          </a:p>
          <a:p>
            <a:r>
              <a:rPr lang="fr-FR" dirty="0"/>
              <a:t>https://github.com/josenk/terraform-provider-esxi </a:t>
            </a:r>
          </a:p>
          <a:p>
            <a:endParaRPr lang="fr-FR" dirty="0"/>
          </a:p>
          <a:p>
            <a:r>
              <a:rPr lang="fr-FR" dirty="0"/>
              <a:t>provider "</a:t>
            </a:r>
            <a:r>
              <a:rPr lang="fr-FR" dirty="0" err="1"/>
              <a:t>esxi</a:t>
            </a:r>
            <a:r>
              <a:rPr lang="fr-FR" dirty="0"/>
              <a:t>" {</a:t>
            </a:r>
          </a:p>
          <a:p>
            <a:r>
              <a:rPr lang="fr-FR" dirty="0"/>
              <a:t>  </a:t>
            </a:r>
            <a:r>
              <a:rPr lang="fr-FR" dirty="0" err="1"/>
              <a:t>esxi_hostname</a:t>
            </a:r>
            <a:r>
              <a:rPr lang="fr-FR" dirty="0"/>
              <a:t>      = "vms-formation.adlere.fr« </a:t>
            </a:r>
          </a:p>
          <a:p>
            <a:r>
              <a:rPr lang="fr-FR" dirty="0"/>
              <a:t>  </a:t>
            </a:r>
            <a:r>
              <a:rPr lang="fr-FR" dirty="0" err="1"/>
              <a:t>esxi_hostport</a:t>
            </a:r>
            <a:r>
              <a:rPr lang="fr-FR" dirty="0"/>
              <a:t>      = "22" </a:t>
            </a:r>
          </a:p>
          <a:p>
            <a:r>
              <a:rPr lang="fr-FR" dirty="0"/>
              <a:t>  </a:t>
            </a:r>
            <a:r>
              <a:rPr lang="fr-FR" dirty="0" err="1"/>
              <a:t>esxi_username</a:t>
            </a:r>
            <a:r>
              <a:rPr lang="fr-FR" dirty="0"/>
              <a:t>      = « root" </a:t>
            </a:r>
          </a:p>
          <a:p>
            <a:pPr rtl="0"/>
            <a:r>
              <a:rPr lang="fr-FR" dirty="0"/>
              <a:t>  </a:t>
            </a:r>
            <a:r>
              <a:rPr lang="fr-FR" dirty="0" err="1"/>
              <a:t>esxi_password</a:t>
            </a:r>
            <a:r>
              <a:rPr lang="fr-FR" dirty="0"/>
              <a:t>      = "</a:t>
            </a:r>
            <a:r>
              <a:rPr lang="fr-FR" dirty="0">
                <a:effectLst/>
                <a:latin typeface="-apple-system"/>
              </a:rPr>
              <a:t>dry34aqKUJmK</a:t>
            </a:r>
            <a:r>
              <a:rPr lang="fr-FR" dirty="0"/>
              <a:t>"  </a:t>
            </a:r>
          </a:p>
          <a:p>
            <a:r>
              <a:rPr lang="fr-FR" dirty="0"/>
              <a:t>}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496DF886-1CEB-63C4-ED8C-116C467C9C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460B71-BFA4-93E2-4537-D80466F38B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CB2328-9043-F987-69AD-9CABB64918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Le HCL (</a:t>
            </a:r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623521-1ABB-C820-4E07-A53713552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6249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HCL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6C8AED9-6DA1-C654-CB76-F06BF40B68EE}"/>
              </a:ext>
            </a:extLst>
          </p:cNvPr>
          <p:cNvSpPr txBox="1"/>
          <p:nvPr/>
        </p:nvSpPr>
        <p:spPr>
          <a:xfrm>
            <a:off x="1099912" y="1080439"/>
            <a:ext cx="9545320" cy="5212324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488950" indent="-476884">
              <a:lnSpc>
                <a:spcPct val="100000"/>
              </a:lnSpc>
              <a:spcBef>
                <a:spcPts val="645"/>
              </a:spcBef>
              <a:buClr>
                <a:schemeClr val="bg2"/>
              </a:buClr>
              <a:buSzPct val="90163"/>
              <a:buFont typeface="SimSun"/>
              <a:buChar char="◉"/>
              <a:tabLst>
                <a:tab pos="489584" algn="l"/>
              </a:tabLst>
            </a:pPr>
            <a:r>
              <a:rPr sz="1800" spc="-5" dirty="0">
                <a:latin typeface="Arial MT"/>
                <a:cs typeface="Arial MT"/>
              </a:rPr>
              <a:t>Langage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configuration</a:t>
            </a:r>
          </a:p>
          <a:p>
            <a:pPr marL="488950" indent="-476884">
              <a:spcBef>
                <a:spcPts val="645"/>
              </a:spcBef>
              <a:buClr>
                <a:schemeClr val="bg2"/>
              </a:buClr>
              <a:buSzPct val="90163"/>
              <a:buFont typeface="SimSun"/>
              <a:buChar char="◉"/>
              <a:tabLst>
                <a:tab pos="489584" algn="l"/>
              </a:tabLst>
            </a:pPr>
            <a:r>
              <a:rPr sz="1800" spc="-5" dirty="0">
                <a:latin typeface="Arial MT"/>
              </a:rPr>
              <a:t>Langage utilisé par la plupart des produits Hashicorp</a:t>
            </a:r>
          </a:p>
          <a:p>
            <a:pPr marL="866140" lvl="1" indent="-440690">
              <a:lnSpc>
                <a:spcPct val="100000"/>
              </a:lnSpc>
              <a:spcBef>
                <a:spcPts val="590"/>
              </a:spcBef>
              <a:buClr>
                <a:schemeClr val="bg2"/>
              </a:buClr>
              <a:buFont typeface="Leelawadee UI Semilight"/>
              <a:buChar char="&gt;"/>
              <a:tabLst>
                <a:tab pos="866140" algn="l"/>
                <a:tab pos="866775" algn="l"/>
              </a:tabLst>
            </a:pPr>
            <a:r>
              <a:rPr sz="1800" spc="-25" dirty="0">
                <a:latin typeface="Arial MT"/>
                <a:cs typeface="Arial MT"/>
              </a:rPr>
              <a:t>Terraform</a:t>
            </a:r>
            <a:endParaRPr sz="1800" dirty="0">
              <a:latin typeface="Arial MT"/>
              <a:cs typeface="Arial MT"/>
            </a:endParaRPr>
          </a:p>
          <a:p>
            <a:pPr marL="866140" lvl="1" indent="-440690">
              <a:spcBef>
                <a:spcPts val="590"/>
              </a:spcBef>
              <a:buClr>
                <a:schemeClr val="bg2"/>
              </a:buClr>
              <a:buFont typeface="Leelawadee UI Semilight"/>
              <a:buChar char="&gt;"/>
              <a:tabLst>
                <a:tab pos="866140" algn="l"/>
                <a:tab pos="866775" algn="l"/>
              </a:tabLst>
            </a:pPr>
            <a:r>
              <a:rPr sz="1800" spc="-25" dirty="0">
                <a:latin typeface="Arial MT"/>
              </a:rPr>
              <a:t>Consul</a:t>
            </a:r>
          </a:p>
          <a:p>
            <a:pPr marL="866140" lvl="1" indent="-440690">
              <a:spcBef>
                <a:spcPts val="590"/>
              </a:spcBef>
              <a:buClr>
                <a:schemeClr val="bg2"/>
              </a:buClr>
              <a:buFont typeface="Leelawadee UI Semilight"/>
              <a:buChar char="&gt;"/>
              <a:tabLst>
                <a:tab pos="866140" algn="l"/>
                <a:tab pos="866775" algn="l"/>
              </a:tabLst>
            </a:pPr>
            <a:r>
              <a:rPr sz="1800" spc="-25" dirty="0">
                <a:latin typeface="Arial MT"/>
              </a:rPr>
              <a:t>Vault</a:t>
            </a:r>
          </a:p>
          <a:p>
            <a:pPr marL="488950" indent="-476884">
              <a:lnSpc>
                <a:spcPct val="100000"/>
              </a:lnSpc>
              <a:spcBef>
                <a:spcPts val="645"/>
              </a:spcBef>
              <a:buClr>
                <a:schemeClr val="bg2"/>
              </a:buClr>
              <a:buSzPct val="90163"/>
              <a:buFont typeface="SimSun"/>
              <a:buChar char="◉"/>
              <a:tabLst>
                <a:tab pos="489584" algn="l"/>
              </a:tabLst>
            </a:pPr>
            <a:r>
              <a:rPr sz="1800" spc="-5" dirty="0">
                <a:latin typeface="Arial MT"/>
              </a:rPr>
              <a:t>Compatible JSON</a:t>
            </a:r>
          </a:p>
          <a:p>
            <a:pPr marL="866140" lvl="1" indent="-440690">
              <a:lnSpc>
                <a:spcPct val="100000"/>
              </a:lnSpc>
              <a:spcBef>
                <a:spcPts val="585"/>
              </a:spcBef>
              <a:buClr>
                <a:schemeClr val="bg2"/>
              </a:buClr>
              <a:buFont typeface="Leelawadee UI Semilight"/>
              <a:buChar char="&gt;"/>
              <a:tabLst>
                <a:tab pos="866140" algn="l"/>
                <a:tab pos="866775" algn="l"/>
              </a:tabLst>
            </a:pPr>
            <a:r>
              <a:rPr sz="1800" spc="-25" dirty="0">
                <a:latin typeface="Arial MT"/>
              </a:rPr>
              <a:t>Identique</a:t>
            </a:r>
          </a:p>
          <a:p>
            <a:pPr marL="999490" lvl="2" indent="-306070">
              <a:lnSpc>
                <a:spcPct val="100000"/>
              </a:lnSpc>
              <a:spcBef>
                <a:spcPts val="535"/>
              </a:spcBef>
              <a:buClr>
                <a:schemeClr val="bg2"/>
              </a:buClr>
              <a:buChar char="◦"/>
              <a:tabLst>
                <a:tab pos="1000125" algn="l"/>
              </a:tabLst>
            </a:pPr>
            <a:r>
              <a:rPr sz="1800" spc="5" dirty="0">
                <a:latin typeface="Courier New"/>
                <a:cs typeface="Courier New"/>
              </a:rPr>
              <a:t>“String”</a:t>
            </a:r>
            <a:endParaRPr sz="1800" dirty="0">
              <a:latin typeface="Courier New"/>
              <a:cs typeface="Courier New"/>
            </a:endParaRPr>
          </a:p>
          <a:p>
            <a:pPr marL="999490" lvl="2" indent="-306070">
              <a:spcBef>
                <a:spcPts val="535"/>
              </a:spcBef>
              <a:buClr>
                <a:schemeClr val="bg2"/>
              </a:buClr>
              <a:buChar char="◦"/>
              <a:tabLst>
                <a:tab pos="1000125" algn="l"/>
              </a:tabLst>
            </a:pPr>
            <a:r>
              <a:rPr sz="1800" spc="5" dirty="0">
                <a:latin typeface="Courier New"/>
                <a:cs typeface="Courier New"/>
              </a:rPr>
              <a:t>Number</a:t>
            </a:r>
          </a:p>
          <a:p>
            <a:pPr marL="999490" lvl="2" indent="-306070">
              <a:spcBef>
                <a:spcPts val="535"/>
              </a:spcBef>
              <a:buClr>
                <a:schemeClr val="bg2"/>
              </a:buClr>
              <a:buChar char="◦"/>
              <a:tabLst>
                <a:tab pos="1000125" algn="l"/>
              </a:tabLst>
            </a:pPr>
            <a:r>
              <a:rPr sz="1800" spc="5" dirty="0">
                <a:latin typeface="Courier New"/>
                <a:cs typeface="Courier New"/>
              </a:rPr>
              <a:t>[list]</a:t>
            </a:r>
          </a:p>
          <a:p>
            <a:pPr marL="999490" lvl="2" indent="-306070">
              <a:spcBef>
                <a:spcPts val="535"/>
              </a:spcBef>
              <a:buClr>
                <a:schemeClr val="bg2"/>
              </a:buClr>
              <a:buChar char="◦"/>
              <a:tabLst>
                <a:tab pos="1000125" algn="l"/>
              </a:tabLst>
            </a:pPr>
            <a:r>
              <a:rPr sz="1800" spc="5" dirty="0">
                <a:latin typeface="Courier New"/>
                <a:cs typeface="Courier New"/>
              </a:rPr>
              <a:t>{hash}</a:t>
            </a:r>
          </a:p>
          <a:p>
            <a:pPr marL="999490" lvl="2" indent="-306070">
              <a:spcBef>
                <a:spcPts val="535"/>
              </a:spcBef>
              <a:buClr>
                <a:schemeClr val="bg2"/>
              </a:buClr>
              <a:buChar char="◦"/>
              <a:tabLst>
                <a:tab pos="1000125" algn="l"/>
              </a:tabLst>
            </a:pPr>
            <a:r>
              <a:rPr sz="1800" spc="5" dirty="0">
                <a:latin typeface="Courier New"/>
                <a:cs typeface="Courier New"/>
              </a:rPr>
              <a:t>Boolean</a:t>
            </a:r>
          </a:p>
          <a:p>
            <a:pPr marL="866140" lvl="1" indent="-440690">
              <a:lnSpc>
                <a:spcPct val="100000"/>
              </a:lnSpc>
              <a:spcBef>
                <a:spcPts val="540"/>
              </a:spcBef>
              <a:buClr>
                <a:schemeClr val="bg2"/>
              </a:buClr>
              <a:buFont typeface="Leelawadee UI Semilight"/>
              <a:buChar char="&gt;"/>
              <a:tabLst>
                <a:tab pos="866140" algn="l"/>
                <a:tab pos="866775" algn="l"/>
              </a:tabLst>
            </a:pPr>
            <a:r>
              <a:rPr sz="1800" spc="10" dirty="0">
                <a:latin typeface="Arial MT"/>
                <a:cs typeface="Arial MT"/>
              </a:rPr>
              <a:t>Plus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flexible</a:t>
            </a:r>
            <a:endParaRPr sz="1800" dirty="0">
              <a:latin typeface="Arial MT"/>
              <a:cs typeface="Arial MT"/>
            </a:endParaRPr>
          </a:p>
          <a:p>
            <a:pPr marL="999490" lvl="2" indent="-306070">
              <a:lnSpc>
                <a:spcPct val="100000"/>
              </a:lnSpc>
              <a:spcBef>
                <a:spcPts val="530"/>
              </a:spcBef>
              <a:buClr>
                <a:schemeClr val="bg2"/>
              </a:buClr>
              <a:buChar char="◦"/>
              <a:tabLst>
                <a:tab pos="1000125" algn="l"/>
              </a:tabLst>
            </a:pPr>
            <a:r>
              <a:rPr sz="1800" spc="10" dirty="0">
                <a:latin typeface="Courier New"/>
                <a:cs typeface="Courier New"/>
              </a:rPr>
              <a:t>#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5" dirty="0">
                <a:latin typeface="Courier New"/>
                <a:cs typeface="Courier New"/>
              </a:rPr>
              <a:t>Commentaire</a:t>
            </a:r>
            <a:endParaRPr sz="1800" dirty="0">
              <a:latin typeface="Courier New"/>
              <a:cs typeface="Courier New"/>
            </a:endParaRPr>
          </a:p>
          <a:p>
            <a:pPr marL="999490" lvl="2" indent="-306070">
              <a:lnSpc>
                <a:spcPct val="100000"/>
              </a:lnSpc>
              <a:spcBef>
                <a:spcPts val="535"/>
              </a:spcBef>
              <a:buClr>
                <a:schemeClr val="bg2"/>
              </a:buClr>
              <a:buChar char="◦"/>
              <a:tabLst>
                <a:tab pos="1000125" algn="l"/>
              </a:tabLst>
            </a:pPr>
            <a:r>
              <a:rPr sz="1800" spc="10" dirty="0">
                <a:latin typeface="Courier New"/>
                <a:cs typeface="Courier New"/>
              </a:rPr>
              <a:t>/*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sz="1800" spc="5" dirty="0">
                <a:latin typeface="Courier New"/>
                <a:cs typeface="Courier New"/>
              </a:rPr>
              <a:t>Autre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sz="1800" spc="5" dirty="0">
                <a:latin typeface="Courier New"/>
                <a:cs typeface="Courier New"/>
              </a:rPr>
              <a:t>commentaire */</a:t>
            </a:r>
            <a:endParaRPr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9528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CODE DIFFERENT PAR PROVIDER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F830B20-FEB8-C52D-1F54-40BB53292385}"/>
              </a:ext>
            </a:extLst>
          </p:cNvPr>
          <p:cNvSpPr txBox="1"/>
          <p:nvPr/>
        </p:nvSpPr>
        <p:spPr>
          <a:xfrm>
            <a:off x="1099912" y="1299674"/>
            <a:ext cx="180270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Pour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s’adapter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aux</a:t>
            </a:r>
            <a:r>
              <a:rPr sz="1800" spc="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31373B"/>
                </a:solidFill>
                <a:latin typeface="Arial"/>
                <a:cs typeface="Arial"/>
              </a:rPr>
              <a:t>spécificités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providers, les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objets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sont</a:t>
            </a:r>
            <a:r>
              <a:rPr sz="1800" spc="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31373B"/>
                </a:solidFill>
                <a:latin typeface="Arial"/>
                <a:cs typeface="Arial"/>
              </a:rPr>
              <a:t>différents</a:t>
            </a:r>
            <a:r>
              <a:rPr sz="1800" b="1" spc="1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entre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chaque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providers.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37BEDB-0DFB-C1E7-4ABB-64D0D4C74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28" y="1846235"/>
            <a:ext cx="10750193" cy="421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4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Une ressource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F830B20-FEB8-C52D-1F54-40BB53292385}"/>
              </a:ext>
            </a:extLst>
          </p:cNvPr>
          <p:cNvSpPr txBox="1"/>
          <p:nvPr/>
        </p:nvSpPr>
        <p:spPr>
          <a:xfrm>
            <a:off x="2750912" y="1080439"/>
            <a:ext cx="180270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Une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“</a:t>
            </a:r>
            <a:r>
              <a:rPr lang="fr-FR" sz="1800" i="1" spc="-10" dirty="0" err="1">
                <a:solidFill>
                  <a:srgbClr val="31373B"/>
                </a:solidFill>
                <a:latin typeface="Arial"/>
                <a:cs typeface="Arial"/>
              </a:rPr>
              <a:t>resource</a:t>
            </a: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”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est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un</a:t>
            </a:r>
            <a:r>
              <a:rPr lang="fr-FR" sz="1800" i="1" spc="2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b="1" i="1" spc="-10" dirty="0">
                <a:solidFill>
                  <a:srgbClr val="31373B"/>
                </a:solidFill>
                <a:latin typeface="Arial"/>
                <a:cs typeface="Arial"/>
              </a:rPr>
              <a:t>objet</a:t>
            </a:r>
            <a:r>
              <a:rPr lang="fr-FR" sz="1800" b="1" i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b="1" i="1" spc="-10" dirty="0">
                <a:solidFill>
                  <a:srgbClr val="31373B"/>
                </a:solidFill>
                <a:latin typeface="Arial"/>
                <a:cs typeface="Arial"/>
              </a:rPr>
              <a:t>déployé</a:t>
            </a:r>
            <a:r>
              <a:rPr lang="fr-FR" sz="1800" b="1" i="1" spc="4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sur</a:t>
            </a:r>
            <a:r>
              <a:rPr lang="fr-FR" sz="1800" i="1" spc="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le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provider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cible</a:t>
            </a:r>
            <a:endParaRPr lang="fr-FR" sz="1800" dirty="0">
              <a:latin typeface="Arial"/>
              <a:cs typeface="Arial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C1427B-6BA7-AE84-2012-E7CFC634B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955500"/>
            <a:ext cx="9906000" cy="35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91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La doc, la doc, la doc, la doc et encore la doc !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6730D67-67E1-DE85-A4FD-051A84F8BC26}"/>
              </a:ext>
            </a:extLst>
          </p:cNvPr>
          <p:cNvSpPr txBox="1"/>
          <p:nvPr/>
        </p:nvSpPr>
        <p:spPr>
          <a:xfrm>
            <a:off x="342765" y="1501218"/>
            <a:ext cx="5562735" cy="38381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6790" marR="210185" indent="-974725">
              <a:lnSpc>
                <a:spcPct val="114700"/>
              </a:lnSpc>
              <a:spcBef>
                <a:spcPts val="100"/>
              </a:spcBef>
              <a:buClr>
                <a:schemeClr val="bg2"/>
              </a:buClr>
              <a:buFont typeface="MS PGothic"/>
              <a:buChar char="◉"/>
              <a:tabLst>
                <a:tab pos="986790" algn="l"/>
                <a:tab pos="98742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meilleure façon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 connaître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le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(resources,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datasources…) </a:t>
            </a:r>
            <a:r>
              <a:rPr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est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d’ouvrir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la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documentation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 dirty="0">
              <a:latin typeface="Arial MT"/>
              <a:cs typeface="Arial MT"/>
            </a:endParaRPr>
          </a:p>
          <a:p>
            <a:pPr marL="986790" indent="-808355">
              <a:lnSpc>
                <a:spcPct val="100000"/>
              </a:lnSpc>
              <a:buClr>
                <a:schemeClr val="bg2"/>
              </a:buClr>
              <a:buSzPct val="78873"/>
              <a:buFont typeface="SimSun"/>
              <a:buChar char="◉"/>
              <a:tabLst>
                <a:tab pos="986790" algn="l"/>
                <a:tab pos="98742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documentation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contient :</a:t>
            </a:r>
            <a:endParaRPr sz="1800" dirty="0">
              <a:latin typeface="Arial MT"/>
              <a:cs typeface="Arial MT"/>
            </a:endParaRPr>
          </a:p>
          <a:p>
            <a:pPr marL="1992630" lvl="1" indent="-762635">
              <a:lnSpc>
                <a:spcPct val="100000"/>
              </a:lnSpc>
              <a:spcBef>
                <a:spcPts val="62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992630" algn="l"/>
                <a:tab pos="1993264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sz="1800" spc="-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description</a:t>
            </a:r>
            <a:endParaRPr sz="1800" dirty="0">
              <a:latin typeface="Arial MT"/>
              <a:cs typeface="Arial MT"/>
            </a:endParaRPr>
          </a:p>
          <a:p>
            <a:pPr marL="1992630" lvl="1" indent="-762635">
              <a:spcBef>
                <a:spcPts val="62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992630" algn="l"/>
                <a:tab pos="1993264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</a:rPr>
              <a:t>Des exemples d’implémentation</a:t>
            </a:r>
          </a:p>
          <a:p>
            <a:pPr marL="1992630" lvl="1" indent="-762635">
              <a:spcBef>
                <a:spcPts val="62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992630" algn="l"/>
                <a:tab pos="1993264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</a:rPr>
              <a:t>Les arguments (en entrée)</a:t>
            </a:r>
          </a:p>
          <a:p>
            <a:pPr marL="1992630" lvl="1" indent="-762635">
              <a:spcBef>
                <a:spcPts val="62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992630" algn="l"/>
                <a:tab pos="1993264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</a:rPr>
              <a:t>Les attributs (en sortie)</a:t>
            </a:r>
          </a:p>
          <a:p>
            <a:pPr marL="1992630" marR="129539" lvl="1" indent="-762635">
              <a:spcBef>
                <a:spcPts val="62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992630" algn="l"/>
                <a:tab pos="1993264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</a:rPr>
              <a:t>Des remarques par rapport aux  comportements sur le provider</a:t>
            </a: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E3968F10-D072-E897-F08B-89F0D56FEC1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4752" y="860343"/>
            <a:ext cx="5562735" cy="583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30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802AC2D-46B7-5BC2-62FF-6320F3C69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6647C47-47D4-6327-79A0-0D257F594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72A0304-674B-DD34-5E88-F5C972C19A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Qu’est-ce que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EE9B1CD1-9546-01A3-3973-DBB277389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746" y="1833778"/>
            <a:ext cx="4407491" cy="4017963"/>
          </a:xfrm>
          <a:prstGeom prst="rect">
            <a:avLst/>
          </a:prstGeom>
        </p:spPr>
      </p:pic>
      <p:sp>
        <p:nvSpPr>
          <p:cNvPr id="71" name="object 2">
            <a:extLst>
              <a:ext uri="{FF2B5EF4-FFF2-40B4-BE49-F238E27FC236}">
                <a16:creationId xmlns:a16="http://schemas.microsoft.com/office/drawing/2014/main" id="{9CFA9385-F040-0A12-EB02-2563FDDA3F74}"/>
              </a:ext>
            </a:extLst>
          </p:cNvPr>
          <p:cNvSpPr txBox="1"/>
          <p:nvPr/>
        </p:nvSpPr>
        <p:spPr>
          <a:xfrm>
            <a:off x="102827" y="1516248"/>
            <a:ext cx="5977298" cy="16741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3525" marR="5080" indent="-251460">
              <a:lnSpc>
                <a:spcPct val="100099"/>
              </a:lnSpc>
              <a:spcBef>
                <a:spcPts val="95"/>
              </a:spcBef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outil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chemeClr val="bg2"/>
                </a:solidFill>
                <a:latin typeface="Arial"/>
                <a:cs typeface="Arial"/>
              </a:rPr>
              <a:t>d’orchestration</a:t>
            </a:r>
            <a:r>
              <a:rPr sz="1800" b="1" spc="25" dirty="0">
                <a:solidFill>
                  <a:srgbClr val="139BB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couplé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avec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fournisseur </a:t>
            </a:r>
            <a:r>
              <a:rPr sz="1800" spc="-83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cloud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peut provisionner des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serveurs,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 base de </a:t>
            </a:r>
            <a:r>
              <a:rPr sz="1800" spc="-8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données, des loads-balancers et </a:t>
            </a: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tous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 err="1">
                <a:solidFill>
                  <a:srgbClr val="31373B"/>
                </a:solidFill>
                <a:latin typeface="Arial MT"/>
                <a:cs typeface="Arial MT"/>
              </a:rPr>
              <a:t>autres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 err="1">
                <a:solidFill>
                  <a:srgbClr val="31373B"/>
                </a:solidFill>
                <a:latin typeface="Arial MT"/>
                <a:cs typeface="Arial MT"/>
              </a:rPr>
              <a:t>éléments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d’infrastructure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chemeClr val="bg2"/>
                </a:solidFill>
                <a:latin typeface="Arial"/>
                <a:cs typeface="Arial"/>
              </a:rPr>
              <a:t>Il</a:t>
            </a:r>
            <a:r>
              <a:rPr sz="1800" b="1" spc="-20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2"/>
                </a:solidFill>
                <a:latin typeface="Arial"/>
                <a:cs typeface="Arial"/>
              </a:rPr>
              <a:t>agit</a:t>
            </a:r>
            <a:r>
              <a:rPr sz="1800" b="1" spc="-1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2"/>
                </a:solidFill>
                <a:latin typeface="Arial"/>
                <a:cs typeface="Arial"/>
              </a:rPr>
              <a:t>comme</a:t>
            </a:r>
            <a:r>
              <a:rPr sz="1800" b="1" spc="-1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2"/>
                </a:solidFill>
                <a:latin typeface="Arial"/>
                <a:cs typeface="Arial"/>
              </a:rPr>
              <a:t>un</a:t>
            </a:r>
            <a:r>
              <a:rPr sz="1800" b="1" spc="-1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2"/>
                </a:solidFill>
                <a:latin typeface="Arial"/>
                <a:cs typeface="Arial"/>
              </a:rPr>
              <a:t>chef</a:t>
            </a:r>
            <a:r>
              <a:rPr sz="1800" b="1" spc="-1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chemeClr val="bg2"/>
                </a:solidFill>
                <a:latin typeface="Arial"/>
                <a:cs typeface="Arial"/>
              </a:rPr>
              <a:t>d’orchestre</a:t>
            </a:r>
            <a:endParaRPr sz="18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72" name="object 3">
            <a:extLst>
              <a:ext uri="{FF2B5EF4-FFF2-40B4-BE49-F238E27FC236}">
                <a16:creationId xmlns:a16="http://schemas.microsoft.com/office/drawing/2014/main" id="{D3B4E169-D9D0-2C89-B5CD-E20EC54D5E50}"/>
              </a:ext>
            </a:extLst>
          </p:cNvPr>
          <p:cNvSpPr txBox="1"/>
          <p:nvPr/>
        </p:nvSpPr>
        <p:spPr>
          <a:xfrm>
            <a:off x="102827" y="3420268"/>
            <a:ext cx="8728710" cy="259173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955"/>
              </a:spcBef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exemple,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dans le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cas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d’une application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  <a:p>
            <a:pPr marL="749300" indent="-737235">
              <a:lnSpc>
                <a:spcPct val="100000"/>
              </a:lnSpc>
              <a:spcBef>
                <a:spcPts val="855"/>
              </a:spcBef>
              <a:buClr>
                <a:schemeClr val="bg2"/>
              </a:buClr>
              <a:buChar char="●"/>
              <a:tabLst>
                <a:tab pos="749300" algn="l"/>
                <a:tab pos="74993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Création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composants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réseau</a:t>
            </a:r>
            <a:endParaRPr sz="1800" dirty="0">
              <a:latin typeface="Arial MT"/>
              <a:cs typeface="Arial MT"/>
            </a:endParaRPr>
          </a:p>
          <a:p>
            <a:pPr marL="749300" indent="-737235">
              <a:lnSpc>
                <a:spcPts val="3654"/>
              </a:lnSpc>
              <a:spcBef>
                <a:spcPts val="30"/>
              </a:spcBef>
              <a:buClr>
                <a:schemeClr val="bg2"/>
              </a:buClr>
              <a:buChar char="●"/>
              <a:tabLst>
                <a:tab pos="749300" algn="l"/>
                <a:tab pos="74993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</a:rPr>
              <a:t>Déploiement d’un load balancer</a:t>
            </a:r>
          </a:p>
          <a:p>
            <a:pPr marL="749300" marR="5080" indent="-737235">
              <a:lnSpc>
                <a:spcPts val="3650"/>
              </a:lnSpc>
              <a:spcBef>
                <a:spcPts val="125"/>
              </a:spcBef>
              <a:buClr>
                <a:schemeClr val="bg2"/>
              </a:buClr>
              <a:buChar char="●"/>
              <a:tabLst>
                <a:tab pos="749300" algn="l"/>
                <a:tab pos="74993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</a:rPr>
              <a:t>Mise en place d’instances à partir d’une image  de l’application</a:t>
            </a:r>
          </a:p>
          <a:p>
            <a:pPr marL="749300" indent="-737235">
              <a:lnSpc>
                <a:spcPts val="3529"/>
              </a:lnSpc>
              <a:buClr>
                <a:schemeClr val="bg2"/>
              </a:buClr>
              <a:buChar char="●"/>
              <a:tabLst>
                <a:tab pos="749300" algn="l"/>
                <a:tab pos="74993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Ouverture</a:t>
            </a:r>
            <a:r>
              <a:rPr sz="1800" spc="-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flux</a:t>
            </a:r>
            <a:endParaRPr lang="fr-FR" sz="1800" spc="-5" dirty="0">
              <a:solidFill>
                <a:srgbClr val="31373B"/>
              </a:solidFill>
              <a:latin typeface="Arial MT"/>
              <a:cs typeface="Arial MT"/>
            </a:endParaRPr>
          </a:p>
          <a:p>
            <a:pPr marL="749300" indent="-737235">
              <a:lnSpc>
                <a:spcPts val="3529"/>
              </a:lnSpc>
              <a:buClr>
                <a:schemeClr val="bg2"/>
              </a:buClr>
              <a:buChar char="●"/>
              <a:tabLst>
                <a:tab pos="749300" algn="l"/>
                <a:tab pos="749935" algn="l"/>
              </a:tabLst>
            </a:pP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26557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Attributs des ressources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6730D67-67E1-DE85-A4FD-051A84F8BC26}"/>
              </a:ext>
            </a:extLst>
          </p:cNvPr>
          <p:cNvSpPr txBox="1"/>
          <p:nvPr/>
        </p:nvSpPr>
        <p:spPr>
          <a:xfrm>
            <a:off x="342765" y="1193964"/>
            <a:ext cx="9207635" cy="11003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6130" indent="-774065">
              <a:lnSpc>
                <a:spcPct val="100000"/>
              </a:lnSpc>
              <a:spcBef>
                <a:spcPts val="2070"/>
              </a:spcBef>
              <a:buClr>
                <a:schemeClr val="bg2"/>
              </a:buClr>
              <a:buSzPct val="76562"/>
              <a:buFont typeface="SimSun"/>
              <a:buChar char="◉"/>
              <a:tabLst>
                <a:tab pos="786130" algn="l"/>
                <a:tab pos="786765" algn="l"/>
              </a:tabLst>
            </a:pPr>
            <a:r>
              <a:rPr lang="fr-FR" sz="1800" spc="-40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expose des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attributs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pour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chaque </a:t>
            </a:r>
            <a:r>
              <a:rPr lang="fr-FR" sz="1800" spc="5" dirty="0" err="1">
                <a:solidFill>
                  <a:srgbClr val="31373B"/>
                </a:solidFill>
                <a:latin typeface="Arial MT"/>
                <a:cs typeface="Arial MT"/>
              </a:rPr>
              <a:t>resource</a:t>
            </a:r>
            <a:endParaRPr lang="fr-FR" sz="1800" dirty="0">
              <a:latin typeface="Arial MT"/>
              <a:cs typeface="Arial MT"/>
            </a:endParaRPr>
          </a:p>
          <a:p>
            <a:pPr marL="786130" indent="-774065">
              <a:lnSpc>
                <a:spcPct val="100000"/>
              </a:lnSpc>
              <a:spcBef>
                <a:spcPts val="1975"/>
              </a:spcBef>
              <a:buClr>
                <a:schemeClr val="bg2"/>
              </a:buClr>
              <a:buSzPct val="76562"/>
              <a:buFont typeface="SimSun"/>
              <a:buChar char="◉"/>
              <a:tabLst>
                <a:tab pos="786130" algn="l"/>
                <a:tab pos="786765" algn="l"/>
              </a:tabLst>
            </a:pP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attributs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peuvent</a:t>
            </a:r>
            <a:r>
              <a:rPr lang="fr-FR"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être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utilisés</a:t>
            </a:r>
            <a:r>
              <a:rPr lang="fr-FR"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directement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(*)</a:t>
            </a:r>
            <a:r>
              <a:rPr lang="fr-FR"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dans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déclaration</a:t>
            </a:r>
            <a:r>
              <a:rPr lang="fr-FR"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d’autres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ressources</a:t>
            </a:r>
            <a:endParaRPr lang="fr-FR" sz="1800" dirty="0">
              <a:latin typeface="Arial MT"/>
              <a:cs typeface="Arial MT"/>
            </a:endParaRPr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8F90577F-D72C-A635-EEA1-BB88FAAD83D1}"/>
              </a:ext>
            </a:extLst>
          </p:cNvPr>
          <p:cNvSpPr txBox="1"/>
          <p:nvPr/>
        </p:nvSpPr>
        <p:spPr>
          <a:xfrm>
            <a:off x="1336108" y="2308111"/>
            <a:ext cx="5195570" cy="5693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46125" indent="-734060">
              <a:lnSpc>
                <a:spcPct val="100000"/>
              </a:lnSpc>
              <a:spcBef>
                <a:spcPts val="120"/>
              </a:spcBef>
              <a:buClr>
                <a:schemeClr val="bg2"/>
              </a:buClr>
              <a:buSzPct val="90740"/>
              <a:buFont typeface="Leelawadee UI Semilight"/>
              <a:buChar char="&gt;"/>
              <a:tabLst>
                <a:tab pos="746125" algn="l"/>
                <a:tab pos="746760" algn="l"/>
              </a:tabLst>
            </a:pPr>
            <a:r>
              <a:rPr sz="1800" dirty="0">
                <a:solidFill>
                  <a:srgbClr val="FAB433"/>
                </a:solidFill>
                <a:latin typeface="Arial MT"/>
                <a:cs typeface="Arial MT"/>
              </a:rPr>
              <a:t>&lt;type&gt;.&lt;nom&gt;.&lt;attribut&gt;</a:t>
            </a:r>
            <a:endParaRPr sz="1800" dirty="0">
              <a:latin typeface="Arial MT"/>
              <a:cs typeface="Arial MT"/>
            </a:endParaRPr>
          </a:p>
          <a:p>
            <a:pPr marL="746125" indent="-734060">
              <a:lnSpc>
                <a:spcPct val="100000"/>
              </a:lnSpc>
              <a:spcBef>
                <a:spcPts val="40"/>
              </a:spcBef>
              <a:buClr>
                <a:schemeClr val="bg2"/>
              </a:buClr>
              <a:buSzPct val="90740"/>
              <a:buFont typeface="Leelawadee UI Semilight"/>
              <a:buChar char="&gt;"/>
              <a:tabLst>
                <a:tab pos="746125" algn="l"/>
                <a:tab pos="746760" algn="l"/>
              </a:tabLst>
            </a:pPr>
            <a:r>
              <a:rPr sz="1800" dirty="0">
                <a:solidFill>
                  <a:srgbClr val="FAB433"/>
                </a:solidFill>
                <a:latin typeface="Arial MT"/>
                <a:cs typeface="Arial MT"/>
              </a:rPr>
              <a:t>"${&lt;type&gt;.&lt;nom&gt;.&lt;attribut&gt;}"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A34B2FC6-28CC-5B19-0B0B-95098F631267}"/>
              </a:ext>
            </a:extLst>
          </p:cNvPr>
          <p:cNvSpPr txBox="1"/>
          <p:nvPr/>
        </p:nvSpPr>
        <p:spPr>
          <a:xfrm>
            <a:off x="5536883" y="2327502"/>
            <a:ext cx="8027034" cy="5693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spc="10" dirty="0">
                <a:latin typeface="Arial MT"/>
                <a:cs typeface="Arial MT"/>
              </a:rPr>
              <a:t>à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partir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de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Terraform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0.12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latin typeface="Arial MT"/>
                <a:cs typeface="Arial MT"/>
              </a:rPr>
              <a:t>interpolation</a:t>
            </a:r>
            <a:r>
              <a:rPr sz="1800" spc="5" dirty="0">
                <a:latin typeface="Arial MT"/>
                <a:cs typeface="Arial MT"/>
              </a:rPr>
              <a:t> dans une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string et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avant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Terraform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0.12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DA5AACD-0F18-2517-797A-E90D6C0149DD}"/>
              </a:ext>
            </a:extLst>
          </p:cNvPr>
          <p:cNvSpPr txBox="1"/>
          <p:nvPr/>
        </p:nvSpPr>
        <p:spPr>
          <a:xfrm>
            <a:off x="228465" y="3017211"/>
            <a:ext cx="980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86130" indent="-774065">
              <a:lnSpc>
                <a:spcPct val="100000"/>
              </a:lnSpc>
              <a:spcBef>
                <a:spcPts val="114"/>
              </a:spcBef>
              <a:buClr>
                <a:schemeClr val="bg2"/>
              </a:buClr>
              <a:buSzPct val="76562"/>
              <a:buFont typeface="SimSun"/>
              <a:buChar char="◉"/>
              <a:tabLst>
                <a:tab pos="786130" algn="l"/>
                <a:tab pos="786765" algn="l"/>
              </a:tabLst>
            </a:pP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Exemple :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Création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d’un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5" dirty="0" err="1">
                <a:solidFill>
                  <a:srgbClr val="31373B"/>
                </a:solidFill>
                <a:latin typeface="Arial MT"/>
                <a:cs typeface="Arial MT"/>
              </a:rPr>
              <a:t>subnet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passant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en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argument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l’attribut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"Id"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de son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VPC</a:t>
            </a: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E232F532-8C72-583B-5616-F27C9F02E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11" y="3763875"/>
            <a:ext cx="10101625" cy="301246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501230AB-B981-B1C0-CB0E-3935E8C8B27C}"/>
              </a:ext>
            </a:extLst>
          </p:cNvPr>
          <p:cNvSpPr txBox="1"/>
          <p:nvPr/>
        </p:nvSpPr>
        <p:spPr>
          <a:xfrm>
            <a:off x="2343150" y="3342087"/>
            <a:ext cx="1905000" cy="46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       Nom</a:t>
            </a:r>
          </a:p>
        </p:txBody>
      </p:sp>
    </p:spTree>
    <p:extLst>
      <p:ext uri="{BB962C8B-B14F-4D97-AF65-F5344CB8AC3E}">
        <p14:creationId xmlns:p14="http://schemas.microsoft.com/office/powerpoint/2010/main" val="52464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Graphe des dépendance des ressources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EC4CF62A-4E11-B994-91FA-A79A7442E945}"/>
              </a:ext>
            </a:extLst>
          </p:cNvPr>
          <p:cNvSpPr txBox="1"/>
          <p:nvPr/>
        </p:nvSpPr>
        <p:spPr>
          <a:xfrm>
            <a:off x="316073" y="1220139"/>
            <a:ext cx="10771028" cy="2877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indent="-786765">
              <a:lnSpc>
                <a:spcPct val="150000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798830" algn="l"/>
                <a:tab pos="7994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Certaines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ressources</a:t>
            </a:r>
            <a:r>
              <a:rPr sz="1800" spc="-19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31373B"/>
                </a:solidFill>
                <a:latin typeface="Arial MT"/>
                <a:cs typeface="Arial MT"/>
              </a:rPr>
              <a:t>AWS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ont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comme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dépendance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d’autres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ressources</a:t>
            </a:r>
            <a:r>
              <a:rPr sz="1800" spc="-19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31373B"/>
                </a:solidFill>
                <a:latin typeface="Arial MT"/>
                <a:cs typeface="Arial MT"/>
              </a:rPr>
              <a:t>AWS</a:t>
            </a:r>
            <a:endParaRPr sz="1800" dirty="0">
              <a:latin typeface="Arial MT"/>
              <a:cs typeface="Arial MT"/>
            </a:endParaRPr>
          </a:p>
          <a:p>
            <a:pPr marL="1804670" lvl="1" indent="-741680">
              <a:lnSpc>
                <a:spcPct val="150000"/>
              </a:lnSpc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04670" algn="l"/>
                <a:tab pos="180530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subnet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besoin d’un VPC</a:t>
            </a:r>
            <a:endParaRPr sz="1800" dirty="0">
              <a:latin typeface="Arial MT"/>
              <a:cs typeface="Arial MT"/>
            </a:endParaRPr>
          </a:p>
          <a:p>
            <a:pPr marL="2065020">
              <a:lnSpc>
                <a:spcPct val="150000"/>
              </a:lnSpc>
              <a:spcBef>
                <a:spcPts val="10"/>
              </a:spcBef>
              <a:tabLst>
                <a:tab pos="2809875" algn="l"/>
              </a:tabLst>
            </a:pPr>
            <a:r>
              <a:rPr sz="1800" spc="40" dirty="0">
                <a:solidFill>
                  <a:schemeClr val="bg2"/>
                </a:solidFill>
                <a:latin typeface="Leelawadee UI Semilight"/>
                <a:cs typeface="Leelawadee UI Semilight"/>
              </a:rPr>
              <a:t>+</a:t>
            </a:r>
            <a:r>
              <a:rPr sz="1800" spc="40" dirty="0">
                <a:solidFill>
                  <a:srgbClr val="00A9C5"/>
                </a:solidFill>
                <a:latin typeface="Leelawadee UI Semilight"/>
                <a:cs typeface="Leelawadee UI Semilight"/>
              </a:rPr>
              <a:t>	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Pour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 err="1">
                <a:solidFill>
                  <a:srgbClr val="31373B"/>
                </a:solidFill>
                <a:latin typeface="Arial MT"/>
                <a:cs typeface="Arial MT"/>
              </a:rPr>
              <a:t>créer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le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subnet, on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 </a:t>
            </a: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besoin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sz="1800" spc="-5" dirty="0" err="1">
                <a:solidFill>
                  <a:srgbClr val="31373B"/>
                </a:solidFill>
                <a:latin typeface="Arial MT"/>
                <a:cs typeface="Arial MT"/>
              </a:rPr>
              <a:t>connaître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 err="1">
                <a:solidFill>
                  <a:srgbClr val="31373B"/>
                </a:solidFill>
                <a:latin typeface="Arial MT"/>
                <a:cs typeface="Arial MT"/>
              </a:rPr>
              <a:t>l’id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du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VPC</a:t>
            </a:r>
            <a:endParaRPr sz="1800" dirty="0">
              <a:latin typeface="Arial MT"/>
              <a:cs typeface="Arial MT"/>
            </a:endParaRPr>
          </a:p>
          <a:p>
            <a:pPr marL="1804670" lvl="1" indent="-741680">
              <a:lnSpc>
                <a:spcPct val="150000"/>
              </a:lnSpc>
              <a:spcBef>
                <a:spcPts val="324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instance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 </a:t>
            </a: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besoin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d’un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subnet</a:t>
            </a:r>
            <a:endParaRPr sz="1800" dirty="0">
              <a:latin typeface="Arial MT"/>
              <a:cs typeface="Arial MT"/>
            </a:endParaRPr>
          </a:p>
          <a:p>
            <a:pPr marL="2809875" marR="5080" indent="-745490">
              <a:lnSpc>
                <a:spcPct val="150000"/>
              </a:lnSpc>
              <a:spcBef>
                <a:spcPts val="85"/>
              </a:spcBef>
              <a:tabLst>
                <a:tab pos="2809875" algn="l"/>
              </a:tabLst>
            </a:pPr>
            <a:r>
              <a:rPr sz="1800" spc="40" dirty="0">
                <a:solidFill>
                  <a:schemeClr val="bg2"/>
                </a:solidFill>
                <a:latin typeface="Leelawadee UI Semilight"/>
                <a:cs typeface="Leelawadee UI Semilight"/>
              </a:rPr>
              <a:t>+</a:t>
            </a:r>
            <a:r>
              <a:rPr sz="1800" spc="40" dirty="0">
                <a:solidFill>
                  <a:srgbClr val="00A9C5"/>
                </a:solidFill>
                <a:latin typeface="Leelawadee UI Semilight"/>
                <a:cs typeface="Leelawadee UI Semilight"/>
              </a:rPr>
              <a:t>	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Pour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créer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instance,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on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besoin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connaître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l’id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du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subnet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dans </a:t>
            </a:r>
            <a:r>
              <a:rPr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lequel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l’instance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sera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déployée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4B77CB4-AD85-7167-E39E-A0DB0CDD7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037" y="4274412"/>
            <a:ext cx="7400176" cy="17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78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 : Création d’un VPC (réseau privé)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C38840-8F44-B60B-F7AC-2623C1A07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996"/>
            <a:ext cx="12160250" cy="420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44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 : Création d’un </a:t>
            </a:r>
            <a:r>
              <a:rPr lang="fr-FR" dirty="0" err="1"/>
              <a:t>Subnet</a:t>
            </a:r>
            <a:r>
              <a:rPr lang="fr-FR" dirty="0"/>
              <a:t> dans le VPC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65DB28B-289B-256A-6812-E6368F491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011"/>
            <a:ext cx="12160250" cy="456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93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9912" y="612036"/>
            <a:ext cx="10101625" cy="430900"/>
          </a:xfrm>
        </p:spPr>
        <p:txBody>
          <a:bodyPr/>
          <a:lstStyle/>
          <a:p>
            <a:r>
              <a:rPr lang="fr-FR" dirty="0"/>
              <a:t>Exemple : Création d’un </a:t>
            </a:r>
            <a:r>
              <a:rPr lang="fr-FR" dirty="0" err="1"/>
              <a:t>security</a:t>
            </a:r>
            <a:r>
              <a:rPr lang="fr-FR" dirty="0"/>
              <a:t> group (contrôle le </a:t>
            </a:r>
            <a:r>
              <a:rPr lang="fr-FR" dirty="0" err="1"/>
              <a:t>traffic</a:t>
            </a:r>
            <a:r>
              <a:rPr lang="fr-FR" dirty="0"/>
              <a:t> entrant et sortant)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09DE538-7CD4-C121-4D12-7886060C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439"/>
            <a:ext cx="12160250" cy="4186252"/>
          </a:xfrm>
          <a:prstGeom prst="rect">
            <a:avLst/>
          </a:prstGeom>
        </p:spPr>
      </p:pic>
      <p:sp>
        <p:nvSpPr>
          <p:cNvPr id="7" name="object 15">
            <a:extLst>
              <a:ext uri="{FF2B5EF4-FFF2-40B4-BE49-F238E27FC236}">
                <a16:creationId xmlns:a16="http://schemas.microsoft.com/office/drawing/2014/main" id="{25958811-1C7B-611D-F9E2-7F586904E43D}"/>
              </a:ext>
            </a:extLst>
          </p:cNvPr>
          <p:cNvSpPr/>
          <p:nvPr/>
        </p:nvSpPr>
        <p:spPr>
          <a:xfrm>
            <a:off x="129524" y="5503955"/>
            <a:ext cx="11901201" cy="938037"/>
          </a:xfrm>
          <a:custGeom>
            <a:avLst/>
            <a:gdLst/>
            <a:ahLst/>
            <a:cxnLst/>
            <a:rect l="l" t="t" r="r" b="b"/>
            <a:pathLst>
              <a:path w="15012035" h="1512570">
                <a:moveTo>
                  <a:pt x="14759345" y="1512552"/>
                </a:moveTo>
                <a:lnTo>
                  <a:pt x="252096" y="1512552"/>
                </a:lnTo>
                <a:lnTo>
                  <a:pt x="206782" y="1508491"/>
                </a:lnTo>
                <a:lnTo>
                  <a:pt x="164132" y="1496780"/>
                </a:lnTo>
                <a:lnTo>
                  <a:pt x="124858" y="1478133"/>
                </a:lnTo>
                <a:lnTo>
                  <a:pt x="89674" y="1453262"/>
                </a:lnTo>
                <a:lnTo>
                  <a:pt x="59290" y="1422878"/>
                </a:lnTo>
                <a:lnTo>
                  <a:pt x="34418" y="1387693"/>
                </a:lnTo>
                <a:lnTo>
                  <a:pt x="15771" y="1348420"/>
                </a:lnTo>
                <a:lnTo>
                  <a:pt x="4061" y="1305770"/>
                </a:lnTo>
                <a:lnTo>
                  <a:pt x="0" y="1260455"/>
                </a:lnTo>
                <a:lnTo>
                  <a:pt x="0" y="252096"/>
                </a:lnTo>
                <a:lnTo>
                  <a:pt x="4061" y="206781"/>
                </a:lnTo>
                <a:lnTo>
                  <a:pt x="15771" y="164131"/>
                </a:lnTo>
                <a:lnTo>
                  <a:pt x="34418" y="124858"/>
                </a:lnTo>
                <a:lnTo>
                  <a:pt x="59290" y="89673"/>
                </a:lnTo>
                <a:lnTo>
                  <a:pt x="89674" y="59289"/>
                </a:lnTo>
                <a:lnTo>
                  <a:pt x="124858" y="34418"/>
                </a:lnTo>
                <a:lnTo>
                  <a:pt x="164132" y="15771"/>
                </a:lnTo>
                <a:lnTo>
                  <a:pt x="206782" y="4061"/>
                </a:lnTo>
                <a:lnTo>
                  <a:pt x="252096" y="0"/>
                </a:lnTo>
                <a:lnTo>
                  <a:pt x="14759345" y="0"/>
                </a:lnTo>
                <a:lnTo>
                  <a:pt x="14808756" y="4888"/>
                </a:lnTo>
                <a:lnTo>
                  <a:pt x="14855818" y="19189"/>
                </a:lnTo>
                <a:lnTo>
                  <a:pt x="14899208" y="42355"/>
                </a:lnTo>
                <a:lnTo>
                  <a:pt x="14937604" y="73837"/>
                </a:lnTo>
                <a:lnTo>
                  <a:pt x="14969086" y="112233"/>
                </a:lnTo>
                <a:lnTo>
                  <a:pt x="14992252" y="155623"/>
                </a:lnTo>
                <a:lnTo>
                  <a:pt x="15006553" y="202685"/>
                </a:lnTo>
                <a:lnTo>
                  <a:pt x="15011442" y="252096"/>
                </a:lnTo>
                <a:lnTo>
                  <a:pt x="15011442" y="1260455"/>
                </a:lnTo>
                <a:lnTo>
                  <a:pt x="15007380" y="1305770"/>
                </a:lnTo>
                <a:lnTo>
                  <a:pt x="14995670" y="1348420"/>
                </a:lnTo>
                <a:lnTo>
                  <a:pt x="14977023" y="1387693"/>
                </a:lnTo>
                <a:lnTo>
                  <a:pt x="14952152" y="1422878"/>
                </a:lnTo>
                <a:lnTo>
                  <a:pt x="14921767" y="1453262"/>
                </a:lnTo>
                <a:lnTo>
                  <a:pt x="14886583" y="1478133"/>
                </a:lnTo>
                <a:lnTo>
                  <a:pt x="14847309" y="1496780"/>
                </a:lnTo>
                <a:lnTo>
                  <a:pt x="14804659" y="1508491"/>
                </a:lnTo>
                <a:lnTo>
                  <a:pt x="14759345" y="1512552"/>
                </a:lnTo>
                <a:close/>
              </a:path>
            </a:pathLst>
          </a:custGeom>
          <a:solidFill>
            <a:srgbClr val="B731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F72104-3390-9C17-0758-A3CA3C41AC8B}"/>
              </a:ext>
            </a:extLst>
          </p:cNvPr>
          <p:cNvSpPr txBox="1"/>
          <p:nvPr/>
        </p:nvSpPr>
        <p:spPr>
          <a:xfrm>
            <a:off x="520700" y="5557474"/>
            <a:ext cx="11950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2765"/>
              </a:spcBef>
            </a:pPr>
            <a:r>
              <a:rPr lang="fr-FR" sz="2400" spc="145" dirty="0">
                <a:solidFill>
                  <a:srgbClr val="FFFFFF"/>
                </a:solidFill>
                <a:latin typeface="Tahoma"/>
                <a:cs typeface="Tahoma"/>
              </a:rPr>
              <a:t>À</a:t>
            </a:r>
            <a:r>
              <a:rPr lang="fr-FR"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30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35" dirty="0">
                <a:solidFill>
                  <a:srgbClr val="FFFFFF"/>
                </a:solidFill>
                <a:latin typeface="Tahoma"/>
                <a:cs typeface="Tahoma"/>
              </a:rPr>
              <a:t>stade,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35" dirty="0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65" dirty="0">
                <a:solidFill>
                  <a:srgbClr val="FFFFFF"/>
                </a:solidFill>
                <a:latin typeface="Tahoma"/>
                <a:cs typeface="Tahoma"/>
              </a:rPr>
              <a:t>Group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75" dirty="0">
                <a:solidFill>
                  <a:srgbClr val="FFFFFF"/>
                </a:solidFill>
                <a:latin typeface="Tahoma"/>
                <a:cs typeface="Tahoma"/>
              </a:rPr>
              <a:t>n’a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05" dirty="0">
                <a:solidFill>
                  <a:srgbClr val="FFFFFF"/>
                </a:solidFill>
                <a:latin typeface="Tahoma"/>
                <a:cs typeface="Tahoma"/>
              </a:rPr>
              <a:t>pas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20" dirty="0">
                <a:solidFill>
                  <a:srgbClr val="FFFFFF"/>
                </a:solidFill>
                <a:latin typeface="Tahoma"/>
                <a:cs typeface="Tahoma"/>
              </a:rPr>
              <a:t>règle.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190" dirty="0">
                <a:solidFill>
                  <a:srgbClr val="FFFFFF"/>
                </a:solidFill>
                <a:latin typeface="Tahoma"/>
                <a:cs typeface="Tahoma"/>
              </a:rPr>
              <a:t>Il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40" dirty="0">
                <a:solidFill>
                  <a:srgbClr val="FFFFFF"/>
                </a:solidFill>
                <a:latin typeface="Tahoma"/>
                <a:cs typeface="Tahoma"/>
              </a:rPr>
              <a:t>est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dirty="0">
                <a:solidFill>
                  <a:srgbClr val="FFFFFF"/>
                </a:solidFill>
                <a:latin typeface="Tahoma"/>
                <a:cs typeface="Tahoma"/>
              </a:rPr>
              <a:t>important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55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30" dirty="0">
                <a:solidFill>
                  <a:srgbClr val="FFFFFF"/>
                </a:solidFill>
                <a:latin typeface="Tahoma"/>
                <a:cs typeface="Tahoma"/>
              </a:rPr>
              <a:t>mettre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35" dirty="0">
                <a:solidFill>
                  <a:srgbClr val="FFFFFF"/>
                </a:solidFill>
                <a:latin typeface="Tahoma"/>
                <a:cs typeface="Tahoma"/>
              </a:rPr>
              <a:t>à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dirty="0">
                <a:solidFill>
                  <a:srgbClr val="FFFFFF"/>
                </a:solidFill>
                <a:latin typeface="Tahoma"/>
                <a:cs typeface="Tahoma"/>
              </a:rPr>
              <a:t>part </a:t>
            </a:r>
            <a:r>
              <a:rPr lang="fr-FR" sz="2400" spc="-9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25" dirty="0">
                <a:solidFill>
                  <a:srgbClr val="FFFFFF"/>
                </a:solidFill>
                <a:latin typeface="Tahoma"/>
                <a:cs typeface="Tahoma"/>
              </a:rPr>
              <a:t>pour</a:t>
            </a:r>
            <a:r>
              <a:rPr lang="fr-FR"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35" dirty="0">
                <a:solidFill>
                  <a:srgbClr val="FFFFFF"/>
                </a:solidFill>
                <a:latin typeface="Tahoma"/>
                <a:cs typeface="Tahoma"/>
              </a:rPr>
              <a:t>gestion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00" dirty="0">
                <a:solidFill>
                  <a:srgbClr val="FFFFFF"/>
                </a:solidFill>
                <a:latin typeface="Tahoma"/>
                <a:cs typeface="Tahoma"/>
              </a:rPr>
              <a:t>des</a:t>
            </a:r>
            <a:r>
              <a:rPr lang="fr-FR"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5" dirty="0">
                <a:solidFill>
                  <a:srgbClr val="FFFFFF"/>
                </a:solidFill>
                <a:latin typeface="Tahoma"/>
                <a:cs typeface="Tahoma"/>
              </a:rPr>
              <a:t>états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15" dirty="0">
                <a:solidFill>
                  <a:srgbClr val="FFFFFF"/>
                </a:solidFill>
                <a:latin typeface="Tahoma"/>
                <a:cs typeface="Tahoma"/>
              </a:rPr>
              <a:t>et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25" dirty="0">
                <a:solidFill>
                  <a:srgbClr val="FFFFFF"/>
                </a:solidFill>
                <a:latin typeface="Tahoma"/>
                <a:cs typeface="Tahoma"/>
              </a:rPr>
              <a:t>gérer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60" dirty="0">
                <a:solidFill>
                  <a:srgbClr val="FFFFFF"/>
                </a:solidFill>
                <a:latin typeface="Tahoma"/>
                <a:cs typeface="Tahoma"/>
              </a:rPr>
              <a:t>plus</a:t>
            </a:r>
            <a:r>
              <a:rPr lang="fr-FR"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5" dirty="0" err="1">
                <a:solidFill>
                  <a:srgbClr val="FFFFFF"/>
                </a:solidFill>
                <a:latin typeface="Tahoma"/>
                <a:cs typeface="Tahoma"/>
              </a:rPr>
              <a:t>ﬁnement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90" dirty="0">
                <a:solidFill>
                  <a:srgbClr val="FFFFFF"/>
                </a:solidFill>
                <a:latin typeface="Tahoma"/>
                <a:cs typeface="Tahoma"/>
              </a:rPr>
              <a:t>cycle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lang="fr-FR"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15" dirty="0">
                <a:solidFill>
                  <a:srgbClr val="FFFFFF"/>
                </a:solidFill>
                <a:latin typeface="Tahoma"/>
                <a:cs typeface="Tahoma"/>
              </a:rPr>
              <a:t>vie.</a:t>
            </a:r>
            <a:endParaRPr lang="fr-FR" sz="24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41518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 : Ressource </a:t>
            </a:r>
            <a:r>
              <a:rPr lang="fr-FR" dirty="0" err="1"/>
              <a:t>attachment</a:t>
            </a:r>
            <a:r>
              <a:rPr lang="fr-FR" dirty="0"/>
              <a:t> ou </a:t>
            </a:r>
            <a:r>
              <a:rPr lang="fr-FR" dirty="0" err="1"/>
              <a:t>inline</a:t>
            </a:r>
            <a:endParaRPr lang="fr-FR" dirty="0"/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25958811-1C7B-611D-F9E2-7F586904E43D}"/>
              </a:ext>
            </a:extLst>
          </p:cNvPr>
          <p:cNvSpPr/>
          <p:nvPr/>
        </p:nvSpPr>
        <p:spPr>
          <a:xfrm>
            <a:off x="760086" y="5503955"/>
            <a:ext cx="10640076" cy="724547"/>
          </a:xfrm>
          <a:custGeom>
            <a:avLst/>
            <a:gdLst/>
            <a:ahLst/>
            <a:cxnLst/>
            <a:rect l="l" t="t" r="r" b="b"/>
            <a:pathLst>
              <a:path w="15012035" h="1512570">
                <a:moveTo>
                  <a:pt x="14759345" y="1512552"/>
                </a:moveTo>
                <a:lnTo>
                  <a:pt x="252096" y="1512552"/>
                </a:lnTo>
                <a:lnTo>
                  <a:pt x="206782" y="1508491"/>
                </a:lnTo>
                <a:lnTo>
                  <a:pt x="164132" y="1496780"/>
                </a:lnTo>
                <a:lnTo>
                  <a:pt x="124858" y="1478133"/>
                </a:lnTo>
                <a:lnTo>
                  <a:pt x="89674" y="1453262"/>
                </a:lnTo>
                <a:lnTo>
                  <a:pt x="59290" y="1422878"/>
                </a:lnTo>
                <a:lnTo>
                  <a:pt x="34418" y="1387693"/>
                </a:lnTo>
                <a:lnTo>
                  <a:pt x="15771" y="1348420"/>
                </a:lnTo>
                <a:lnTo>
                  <a:pt x="4061" y="1305770"/>
                </a:lnTo>
                <a:lnTo>
                  <a:pt x="0" y="1260455"/>
                </a:lnTo>
                <a:lnTo>
                  <a:pt x="0" y="252096"/>
                </a:lnTo>
                <a:lnTo>
                  <a:pt x="4061" y="206781"/>
                </a:lnTo>
                <a:lnTo>
                  <a:pt x="15771" y="164131"/>
                </a:lnTo>
                <a:lnTo>
                  <a:pt x="34418" y="124858"/>
                </a:lnTo>
                <a:lnTo>
                  <a:pt x="59290" y="89673"/>
                </a:lnTo>
                <a:lnTo>
                  <a:pt x="89674" y="59289"/>
                </a:lnTo>
                <a:lnTo>
                  <a:pt x="124858" y="34418"/>
                </a:lnTo>
                <a:lnTo>
                  <a:pt x="164132" y="15771"/>
                </a:lnTo>
                <a:lnTo>
                  <a:pt x="206782" y="4061"/>
                </a:lnTo>
                <a:lnTo>
                  <a:pt x="252096" y="0"/>
                </a:lnTo>
                <a:lnTo>
                  <a:pt x="14759345" y="0"/>
                </a:lnTo>
                <a:lnTo>
                  <a:pt x="14808756" y="4888"/>
                </a:lnTo>
                <a:lnTo>
                  <a:pt x="14855818" y="19189"/>
                </a:lnTo>
                <a:lnTo>
                  <a:pt x="14899208" y="42355"/>
                </a:lnTo>
                <a:lnTo>
                  <a:pt x="14937604" y="73837"/>
                </a:lnTo>
                <a:lnTo>
                  <a:pt x="14969086" y="112233"/>
                </a:lnTo>
                <a:lnTo>
                  <a:pt x="14992252" y="155623"/>
                </a:lnTo>
                <a:lnTo>
                  <a:pt x="15006553" y="202685"/>
                </a:lnTo>
                <a:lnTo>
                  <a:pt x="15011442" y="252096"/>
                </a:lnTo>
                <a:lnTo>
                  <a:pt x="15011442" y="1260455"/>
                </a:lnTo>
                <a:lnTo>
                  <a:pt x="15007380" y="1305770"/>
                </a:lnTo>
                <a:lnTo>
                  <a:pt x="14995670" y="1348420"/>
                </a:lnTo>
                <a:lnTo>
                  <a:pt x="14977023" y="1387693"/>
                </a:lnTo>
                <a:lnTo>
                  <a:pt x="14952152" y="1422878"/>
                </a:lnTo>
                <a:lnTo>
                  <a:pt x="14921767" y="1453262"/>
                </a:lnTo>
                <a:lnTo>
                  <a:pt x="14886583" y="1478133"/>
                </a:lnTo>
                <a:lnTo>
                  <a:pt x="14847309" y="1496780"/>
                </a:lnTo>
                <a:lnTo>
                  <a:pt x="14804659" y="1508491"/>
                </a:lnTo>
                <a:lnTo>
                  <a:pt x="14759345" y="1512552"/>
                </a:lnTo>
                <a:close/>
              </a:path>
            </a:pathLst>
          </a:custGeom>
          <a:solidFill>
            <a:srgbClr val="B7312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F72104-3390-9C17-0758-A3CA3C41AC8B}"/>
              </a:ext>
            </a:extLst>
          </p:cNvPr>
          <p:cNvSpPr txBox="1"/>
          <p:nvPr/>
        </p:nvSpPr>
        <p:spPr>
          <a:xfrm>
            <a:off x="1870824" y="5565596"/>
            <a:ext cx="8559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2400" spc="100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3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60" dirty="0">
                <a:solidFill>
                  <a:srgbClr val="FFFFFF"/>
                </a:solidFill>
                <a:latin typeface="Tahoma"/>
                <a:cs typeface="Tahoma"/>
              </a:rPr>
              <a:t>modèles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0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0" dirty="0">
                <a:solidFill>
                  <a:srgbClr val="FFFFFF"/>
                </a:solidFill>
                <a:latin typeface="Tahoma"/>
                <a:cs typeface="Tahoma"/>
              </a:rPr>
              <a:t>peuvent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05" dirty="0">
                <a:solidFill>
                  <a:srgbClr val="FFFFFF"/>
                </a:solidFill>
                <a:latin typeface="Tahoma"/>
                <a:cs typeface="Tahoma"/>
              </a:rPr>
              <a:t>pas</a:t>
            </a:r>
            <a:r>
              <a:rPr lang="fr-FR"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-40" dirty="0">
                <a:solidFill>
                  <a:srgbClr val="FFFFFF"/>
                </a:solidFill>
                <a:latin typeface="Tahoma"/>
                <a:cs typeface="Tahoma"/>
              </a:rPr>
              <a:t>être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25" dirty="0">
                <a:solidFill>
                  <a:srgbClr val="FFFFFF"/>
                </a:solidFill>
                <a:latin typeface="Tahoma"/>
                <a:cs typeface="Tahoma"/>
              </a:rPr>
              <a:t>utilisés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30" dirty="0">
                <a:solidFill>
                  <a:srgbClr val="FFFFFF"/>
                </a:solidFill>
                <a:latin typeface="Tahoma"/>
                <a:cs typeface="Tahoma"/>
              </a:rPr>
              <a:t>même</a:t>
            </a:r>
            <a:r>
              <a:rPr lang="fr-FR"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2400" spc="45" dirty="0">
                <a:solidFill>
                  <a:srgbClr val="FFFFFF"/>
                </a:solidFill>
                <a:latin typeface="Tahoma"/>
                <a:cs typeface="Tahoma"/>
              </a:rPr>
              <a:t>temps</a:t>
            </a:r>
            <a:endParaRPr lang="fr-FR" sz="2400" dirty="0">
              <a:latin typeface="Tahoma"/>
              <a:cs typeface="Tahoma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67F4F6F-F231-0445-33DF-46B50032B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2" y="1407490"/>
            <a:ext cx="11689265" cy="355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82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 : Création d’une instance EC2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9E56C6-881C-89E3-E5EB-C8CCCF899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943"/>
            <a:ext cx="12160250" cy="482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863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5">
            <a:extLst>
              <a:ext uri="{FF2B5EF4-FFF2-40B4-BE49-F238E27FC236}">
                <a16:creationId xmlns:a16="http://schemas.microsoft.com/office/drawing/2014/main" id="{66EAC835-9B20-EF13-E643-599098CCB85B}"/>
              </a:ext>
            </a:extLst>
          </p:cNvPr>
          <p:cNvSpPr/>
          <p:nvPr/>
        </p:nvSpPr>
        <p:spPr>
          <a:xfrm>
            <a:off x="2573545" y="5913281"/>
            <a:ext cx="6743700" cy="750266"/>
          </a:xfrm>
          <a:custGeom>
            <a:avLst/>
            <a:gdLst/>
            <a:ahLst/>
            <a:cxnLst/>
            <a:rect l="l" t="t" r="r" b="b"/>
            <a:pathLst>
              <a:path w="9838690" h="1127759">
                <a:moveTo>
                  <a:pt x="9650398" y="1127237"/>
                </a:moveTo>
                <a:lnTo>
                  <a:pt x="187876" y="1127237"/>
                </a:lnTo>
                <a:lnTo>
                  <a:pt x="137931" y="1120526"/>
                </a:lnTo>
                <a:lnTo>
                  <a:pt x="93051" y="1101587"/>
                </a:lnTo>
                <a:lnTo>
                  <a:pt x="55027" y="1072210"/>
                </a:lnTo>
                <a:lnTo>
                  <a:pt x="25650" y="1034186"/>
                </a:lnTo>
                <a:lnTo>
                  <a:pt x="6711" y="989306"/>
                </a:lnTo>
                <a:lnTo>
                  <a:pt x="0" y="939361"/>
                </a:lnTo>
                <a:lnTo>
                  <a:pt x="0" y="187876"/>
                </a:lnTo>
                <a:lnTo>
                  <a:pt x="6711" y="137931"/>
                </a:lnTo>
                <a:lnTo>
                  <a:pt x="25650" y="93051"/>
                </a:lnTo>
                <a:lnTo>
                  <a:pt x="55027" y="55027"/>
                </a:lnTo>
                <a:lnTo>
                  <a:pt x="93051" y="25650"/>
                </a:lnTo>
                <a:lnTo>
                  <a:pt x="137931" y="6711"/>
                </a:lnTo>
                <a:lnTo>
                  <a:pt x="187876" y="0"/>
                </a:lnTo>
                <a:lnTo>
                  <a:pt x="9650398" y="0"/>
                </a:lnTo>
                <a:lnTo>
                  <a:pt x="9722295" y="14301"/>
                </a:lnTo>
                <a:lnTo>
                  <a:pt x="9783246" y="55027"/>
                </a:lnTo>
                <a:lnTo>
                  <a:pt x="9823973" y="115979"/>
                </a:lnTo>
                <a:lnTo>
                  <a:pt x="9838274" y="187876"/>
                </a:lnTo>
                <a:lnTo>
                  <a:pt x="9838274" y="939361"/>
                </a:lnTo>
                <a:lnTo>
                  <a:pt x="9831563" y="989306"/>
                </a:lnTo>
                <a:lnTo>
                  <a:pt x="9812624" y="1034186"/>
                </a:lnTo>
                <a:lnTo>
                  <a:pt x="9783246" y="1072210"/>
                </a:lnTo>
                <a:lnTo>
                  <a:pt x="9745223" y="1101587"/>
                </a:lnTo>
                <a:lnTo>
                  <a:pt x="9700343" y="1120526"/>
                </a:lnTo>
                <a:lnTo>
                  <a:pt x="9650398" y="11272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 : Variables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13FD116-551A-0EC8-8CEB-6878D73B7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92" y="1042936"/>
            <a:ext cx="3364907" cy="290197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8C7762D-A5D7-ACA7-8FF1-4800FFA44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499" y="793355"/>
            <a:ext cx="6565624" cy="4135743"/>
          </a:xfrm>
          <a:prstGeom prst="rect">
            <a:avLst/>
          </a:prstGeom>
        </p:spPr>
      </p:pic>
      <p:sp>
        <p:nvSpPr>
          <p:cNvPr id="27" name="object 25">
            <a:extLst>
              <a:ext uri="{FF2B5EF4-FFF2-40B4-BE49-F238E27FC236}">
                <a16:creationId xmlns:a16="http://schemas.microsoft.com/office/drawing/2014/main" id="{7C17F0D7-69A5-DE07-5A26-6E9102034C42}"/>
              </a:ext>
            </a:extLst>
          </p:cNvPr>
          <p:cNvSpPr/>
          <p:nvPr/>
        </p:nvSpPr>
        <p:spPr>
          <a:xfrm>
            <a:off x="2573545" y="4932249"/>
            <a:ext cx="6743700" cy="750266"/>
          </a:xfrm>
          <a:custGeom>
            <a:avLst/>
            <a:gdLst/>
            <a:ahLst/>
            <a:cxnLst/>
            <a:rect l="l" t="t" r="r" b="b"/>
            <a:pathLst>
              <a:path w="9838690" h="1127759">
                <a:moveTo>
                  <a:pt x="9650398" y="1127237"/>
                </a:moveTo>
                <a:lnTo>
                  <a:pt x="187876" y="1127237"/>
                </a:lnTo>
                <a:lnTo>
                  <a:pt x="137931" y="1120526"/>
                </a:lnTo>
                <a:lnTo>
                  <a:pt x="93051" y="1101587"/>
                </a:lnTo>
                <a:lnTo>
                  <a:pt x="55027" y="1072210"/>
                </a:lnTo>
                <a:lnTo>
                  <a:pt x="25650" y="1034186"/>
                </a:lnTo>
                <a:lnTo>
                  <a:pt x="6711" y="989306"/>
                </a:lnTo>
                <a:lnTo>
                  <a:pt x="0" y="939361"/>
                </a:lnTo>
                <a:lnTo>
                  <a:pt x="0" y="187876"/>
                </a:lnTo>
                <a:lnTo>
                  <a:pt x="6711" y="137931"/>
                </a:lnTo>
                <a:lnTo>
                  <a:pt x="25650" y="93051"/>
                </a:lnTo>
                <a:lnTo>
                  <a:pt x="55027" y="55027"/>
                </a:lnTo>
                <a:lnTo>
                  <a:pt x="93051" y="25650"/>
                </a:lnTo>
                <a:lnTo>
                  <a:pt x="137931" y="6711"/>
                </a:lnTo>
                <a:lnTo>
                  <a:pt x="187876" y="0"/>
                </a:lnTo>
                <a:lnTo>
                  <a:pt x="9650398" y="0"/>
                </a:lnTo>
                <a:lnTo>
                  <a:pt x="9722295" y="14301"/>
                </a:lnTo>
                <a:lnTo>
                  <a:pt x="9783246" y="55027"/>
                </a:lnTo>
                <a:lnTo>
                  <a:pt x="9823973" y="115979"/>
                </a:lnTo>
                <a:lnTo>
                  <a:pt x="9838274" y="187876"/>
                </a:lnTo>
                <a:lnTo>
                  <a:pt x="9838274" y="939361"/>
                </a:lnTo>
                <a:lnTo>
                  <a:pt x="9831563" y="989306"/>
                </a:lnTo>
                <a:lnTo>
                  <a:pt x="9812624" y="1034186"/>
                </a:lnTo>
                <a:lnTo>
                  <a:pt x="9783246" y="1072210"/>
                </a:lnTo>
                <a:lnTo>
                  <a:pt x="9745223" y="1101587"/>
                </a:lnTo>
                <a:lnTo>
                  <a:pt x="9700343" y="1120526"/>
                </a:lnTo>
                <a:lnTo>
                  <a:pt x="9650398" y="11272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3596BEA8-AFBC-FD52-7B07-D35AB004FCCE}"/>
              </a:ext>
            </a:extLst>
          </p:cNvPr>
          <p:cNvSpPr txBox="1"/>
          <p:nvPr/>
        </p:nvSpPr>
        <p:spPr>
          <a:xfrm>
            <a:off x="2342387" y="4929098"/>
            <a:ext cx="7990205" cy="17344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Conversion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automatique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sur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types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Tahoma"/>
                <a:cs typeface="Tahoma"/>
              </a:rPr>
              <a:t>simples </a:t>
            </a:r>
            <a:endParaRPr lang="fr-FR" sz="1800" spc="70" dirty="0">
              <a:solidFill>
                <a:srgbClr val="FFFFFF"/>
              </a:solidFill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9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"true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ahoma"/>
                <a:cs typeface="Tahoma"/>
              </a:rPr>
              <a:t>true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5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"15"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ahoma"/>
                <a:cs typeface="Tahoma"/>
              </a:rPr>
              <a:t>...</a:t>
            </a:r>
            <a:endParaRPr sz="18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 dirty="0">
              <a:latin typeface="Tahoma"/>
              <a:cs typeface="Tahoma"/>
            </a:endParaRPr>
          </a:p>
          <a:p>
            <a:pPr algn="ctr">
              <a:lnSpc>
                <a:spcPts val="3654"/>
              </a:lnSpc>
            </a:pP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typ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typ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list(any)</a:t>
            </a:r>
            <a:endParaRPr sz="1800" dirty="0">
              <a:latin typeface="Tahoma"/>
              <a:cs typeface="Tahoma"/>
            </a:endParaRPr>
          </a:p>
          <a:p>
            <a:pPr algn="ctr">
              <a:lnSpc>
                <a:spcPts val="3654"/>
              </a:lnSpc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9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n’impor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typ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Tahoma"/>
                <a:cs typeface="Tahoma"/>
              </a:rPr>
              <a:t>acceptable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729695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Exemples d’assignation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A8B89C0-4ABA-1A3D-ECF8-B9AE0DE8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37" y="1080439"/>
            <a:ext cx="10858500" cy="3935273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F24E5EDB-2E36-204C-9ABA-75E95B9067CA}"/>
              </a:ext>
            </a:extLst>
          </p:cNvPr>
          <p:cNvSpPr/>
          <p:nvPr/>
        </p:nvSpPr>
        <p:spPr>
          <a:xfrm>
            <a:off x="1478479" y="5628049"/>
            <a:ext cx="9344489" cy="627552"/>
          </a:xfrm>
          <a:custGeom>
            <a:avLst/>
            <a:gdLst/>
            <a:ahLst/>
            <a:cxnLst/>
            <a:rect l="l" t="t" r="r" b="b"/>
            <a:pathLst>
              <a:path w="15136494" h="1127759">
                <a:moveTo>
                  <a:pt x="14948293" y="1127237"/>
                </a:moveTo>
                <a:lnTo>
                  <a:pt x="187876" y="1127237"/>
                </a:lnTo>
                <a:lnTo>
                  <a:pt x="137931" y="1120526"/>
                </a:lnTo>
                <a:lnTo>
                  <a:pt x="93051" y="1101587"/>
                </a:lnTo>
                <a:lnTo>
                  <a:pt x="55027" y="1072210"/>
                </a:lnTo>
                <a:lnTo>
                  <a:pt x="25650" y="1034186"/>
                </a:lnTo>
                <a:lnTo>
                  <a:pt x="6711" y="989306"/>
                </a:lnTo>
                <a:lnTo>
                  <a:pt x="0" y="939361"/>
                </a:lnTo>
                <a:lnTo>
                  <a:pt x="0" y="187876"/>
                </a:lnTo>
                <a:lnTo>
                  <a:pt x="6711" y="137931"/>
                </a:lnTo>
                <a:lnTo>
                  <a:pt x="25650" y="93051"/>
                </a:lnTo>
                <a:lnTo>
                  <a:pt x="55027" y="55027"/>
                </a:lnTo>
                <a:lnTo>
                  <a:pt x="93051" y="25650"/>
                </a:lnTo>
                <a:lnTo>
                  <a:pt x="137931" y="6711"/>
                </a:lnTo>
                <a:lnTo>
                  <a:pt x="187876" y="0"/>
                </a:lnTo>
                <a:lnTo>
                  <a:pt x="14948293" y="0"/>
                </a:lnTo>
                <a:lnTo>
                  <a:pt x="15020189" y="14301"/>
                </a:lnTo>
                <a:lnTo>
                  <a:pt x="15081141" y="55027"/>
                </a:lnTo>
                <a:lnTo>
                  <a:pt x="15121868" y="115979"/>
                </a:lnTo>
                <a:lnTo>
                  <a:pt x="15136169" y="187876"/>
                </a:lnTo>
                <a:lnTo>
                  <a:pt x="15136169" y="939361"/>
                </a:lnTo>
                <a:lnTo>
                  <a:pt x="15129458" y="989306"/>
                </a:lnTo>
                <a:lnTo>
                  <a:pt x="15110518" y="1034186"/>
                </a:lnTo>
                <a:lnTo>
                  <a:pt x="15081141" y="1072210"/>
                </a:lnTo>
                <a:lnTo>
                  <a:pt x="15043117" y="1101587"/>
                </a:lnTo>
                <a:lnTo>
                  <a:pt x="14998237" y="1120526"/>
                </a:lnTo>
                <a:lnTo>
                  <a:pt x="14948293" y="11272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2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DAFEA32-B145-C96D-94DF-97E7D95EF781}"/>
              </a:ext>
            </a:extLst>
          </p:cNvPr>
          <p:cNvSpPr txBox="1"/>
          <p:nvPr/>
        </p:nvSpPr>
        <p:spPr>
          <a:xfrm>
            <a:off x="1862581" y="5757159"/>
            <a:ext cx="9793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2250"/>
              </a:spcBef>
            </a:pPr>
            <a:r>
              <a:rPr lang="fr-FR" sz="1800" spc="10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5" dirty="0">
                <a:solidFill>
                  <a:srgbClr val="FFFFFF"/>
                </a:solidFill>
                <a:latin typeface="Tahoma"/>
                <a:cs typeface="Tahoma"/>
              </a:rPr>
              <a:t>valeur</a:t>
            </a:r>
            <a:r>
              <a:rPr lang="fr-FR"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b="1" spc="-145" dirty="0" err="1">
                <a:solidFill>
                  <a:srgbClr val="FFFFFF"/>
                </a:solidFill>
                <a:latin typeface="Tahoma"/>
                <a:cs typeface="Tahoma"/>
              </a:rPr>
              <a:t>null</a:t>
            </a:r>
            <a:r>
              <a:rPr lang="fr-FR" sz="18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60" dirty="0">
                <a:solidFill>
                  <a:srgbClr val="FFFFFF"/>
                </a:solidFill>
                <a:latin typeface="Tahoma"/>
                <a:cs typeface="Tahoma"/>
              </a:rPr>
              <a:t>correspond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35" dirty="0">
                <a:solidFill>
                  <a:srgbClr val="FFFFFF"/>
                </a:solidFill>
                <a:latin typeface="Tahoma"/>
                <a:cs typeface="Tahoma"/>
              </a:rPr>
              <a:t>à</a:t>
            </a:r>
            <a:r>
              <a:rPr lang="fr-FR"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" dirty="0">
                <a:solidFill>
                  <a:srgbClr val="FFFFFF"/>
                </a:solidFill>
                <a:latin typeface="Tahoma"/>
                <a:cs typeface="Tahoma"/>
              </a:rPr>
              <a:t>une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80" dirty="0">
                <a:solidFill>
                  <a:srgbClr val="FFFFFF"/>
                </a:solidFill>
                <a:latin typeface="Tahoma"/>
                <a:cs typeface="Tahoma"/>
              </a:rPr>
              <a:t>absence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lang="fr-FR"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5" dirty="0">
                <a:solidFill>
                  <a:srgbClr val="FFFFFF"/>
                </a:solidFill>
                <a:latin typeface="Tahoma"/>
                <a:cs typeface="Tahoma"/>
              </a:rPr>
              <a:t>valeur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15" dirty="0">
                <a:solidFill>
                  <a:srgbClr val="FFFFFF"/>
                </a:solidFill>
                <a:latin typeface="Tahoma"/>
                <a:cs typeface="Tahoma"/>
              </a:rPr>
              <a:t>et</a:t>
            </a:r>
            <a:r>
              <a:rPr lang="fr-FR"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5" dirty="0">
                <a:solidFill>
                  <a:srgbClr val="FFFFFF"/>
                </a:solidFill>
                <a:latin typeface="Tahoma"/>
                <a:cs typeface="Tahoma"/>
              </a:rPr>
              <a:t>valeur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20" dirty="0">
                <a:solidFill>
                  <a:srgbClr val="FFFFFF"/>
                </a:solidFill>
                <a:latin typeface="Tahoma"/>
                <a:cs typeface="Tahoma"/>
              </a:rPr>
              <a:t>par</a:t>
            </a:r>
            <a:r>
              <a:rPr lang="fr-FR"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" dirty="0">
                <a:solidFill>
                  <a:srgbClr val="FFFFFF"/>
                </a:solidFill>
                <a:latin typeface="Tahoma"/>
                <a:cs typeface="Tahoma"/>
              </a:rPr>
              <a:t>défaut</a:t>
            </a:r>
            <a:r>
              <a:rPr lang="fr-FR"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40" dirty="0">
                <a:solidFill>
                  <a:srgbClr val="FFFFFF"/>
                </a:solidFill>
                <a:latin typeface="Tahoma"/>
                <a:cs typeface="Tahoma"/>
              </a:rPr>
              <a:t>est</a:t>
            </a:r>
            <a:r>
              <a:rPr lang="fr-FR"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" dirty="0">
                <a:solidFill>
                  <a:srgbClr val="FFFFFF"/>
                </a:solidFill>
                <a:latin typeface="Tahoma"/>
                <a:cs typeface="Tahoma"/>
              </a:rPr>
              <a:t>utilisé</a:t>
            </a:r>
            <a:endParaRPr lang="fr-FR"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21132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Variables : Type Object 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24E5EDB-2E36-204C-9ABA-75E95B9067CA}"/>
              </a:ext>
            </a:extLst>
          </p:cNvPr>
          <p:cNvSpPr/>
          <p:nvPr/>
        </p:nvSpPr>
        <p:spPr>
          <a:xfrm>
            <a:off x="1478479" y="5628049"/>
            <a:ext cx="9344489" cy="627552"/>
          </a:xfrm>
          <a:custGeom>
            <a:avLst/>
            <a:gdLst/>
            <a:ahLst/>
            <a:cxnLst/>
            <a:rect l="l" t="t" r="r" b="b"/>
            <a:pathLst>
              <a:path w="15136494" h="1127759">
                <a:moveTo>
                  <a:pt x="14948293" y="1127237"/>
                </a:moveTo>
                <a:lnTo>
                  <a:pt x="187876" y="1127237"/>
                </a:lnTo>
                <a:lnTo>
                  <a:pt x="137931" y="1120526"/>
                </a:lnTo>
                <a:lnTo>
                  <a:pt x="93051" y="1101587"/>
                </a:lnTo>
                <a:lnTo>
                  <a:pt x="55027" y="1072210"/>
                </a:lnTo>
                <a:lnTo>
                  <a:pt x="25650" y="1034186"/>
                </a:lnTo>
                <a:lnTo>
                  <a:pt x="6711" y="989306"/>
                </a:lnTo>
                <a:lnTo>
                  <a:pt x="0" y="939361"/>
                </a:lnTo>
                <a:lnTo>
                  <a:pt x="0" y="187876"/>
                </a:lnTo>
                <a:lnTo>
                  <a:pt x="6711" y="137931"/>
                </a:lnTo>
                <a:lnTo>
                  <a:pt x="25650" y="93051"/>
                </a:lnTo>
                <a:lnTo>
                  <a:pt x="55027" y="55027"/>
                </a:lnTo>
                <a:lnTo>
                  <a:pt x="93051" y="25650"/>
                </a:lnTo>
                <a:lnTo>
                  <a:pt x="137931" y="6711"/>
                </a:lnTo>
                <a:lnTo>
                  <a:pt x="187876" y="0"/>
                </a:lnTo>
                <a:lnTo>
                  <a:pt x="14948293" y="0"/>
                </a:lnTo>
                <a:lnTo>
                  <a:pt x="15020189" y="14301"/>
                </a:lnTo>
                <a:lnTo>
                  <a:pt x="15081141" y="55027"/>
                </a:lnTo>
                <a:lnTo>
                  <a:pt x="15121868" y="115979"/>
                </a:lnTo>
                <a:lnTo>
                  <a:pt x="15136169" y="187876"/>
                </a:lnTo>
                <a:lnTo>
                  <a:pt x="15136169" y="939361"/>
                </a:lnTo>
                <a:lnTo>
                  <a:pt x="15129458" y="989306"/>
                </a:lnTo>
                <a:lnTo>
                  <a:pt x="15110518" y="1034186"/>
                </a:lnTo>
                <a:lnTo>
                  <a:pt x="15081141" y="1072210"/>
                </a:lnTo>
                <a:lnTo>
                  <a:pt x="15043117" y="1101587"/>
                </a:lnTo>
                <a:lnTo>
                  <a:pt x="14998237" y="1120526"/>
                </a:lnTo>
                <a:lnTo>
                  <a:pt x="14948293" y="11272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2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DAFEA32-B145-C96D-94DF-97E7D95EF781}"/>
              </a:ext>
            </a:extLst>
          </p:cNvPr>
          <p:cNvSpPr txBox="1"/>
          <p:nvPr/>
        </p:nvSpPr>
        <p:spPr>
          <a:xfrm>
            <a:off x="2992881" y="5757159"/>
            <a:ext cx="9793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1800" spc="-25" dirty="0">
                <a:solidFill>
                  <a:srgbClr val="FFFFFF"/>
                </a:solidFill>
                <a:latin typeface="Tahoma"/>
                <a:cs typeface="Tahoma"/>
              </a:rPr>
              <a:t>Toutes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5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" dirty="0">
                <a:solidFill>
                  <a:srgbClr val="FFFFFF"/>
                </a:solidFill>
                <a:latin typeface="Tahoma"/>
                <a:cs typeface="Tahoma"/>
              </a:rPr>
              <a:t>entrées</a:t>
            </a:r>
            <a:r>
              <a:rPr lang="fr-FR"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170" dirty="0">
                <a:solidFill>
                  <a:srgbClr val="FFFFFF"/>
                </a:solidFill>
                <a:latin typeface="Tahoma"/>
                <a:cs typeface="Tahoma"/>
              </a:rPr>
              <a:t>DNS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45" dirty="0">
                <a:solidFill>
                  <a:srgbClr val="FFFFFF"/>
                </a:solidFill>
                <a:latin typeface="Tahoma"/>
                <a:cs typeface="Tahoma"/>
              </a:rPr>
              <a:t>sont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30" dirty="0">
                <a:solidFill>
                  <a:srgbClr val="FFFFFF"/>
                </a:solidFill>
                <a:latin typeface="Tahoma"/>
                <a:cs typeface="Tahoma"/>
              </a:rPr>
              <a:t>présentes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75" dirty="0">
                <a:solidFill>
                  <a:srgbClr val="FFFFFF"/>
                </a:solidFill>
                <a:latin typeface="Tahoma"/>
                <a:cs typeface="Tahoma"/>
              </a:rPr>
              <a:t>dans</a:t>
            </a:r>
            <a:r>
              <a:rPr lang="fr-FR"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30" dirty="0">
                <a:solidFill>
                  <a:srgbClr val="FFFFFF"/>
                </a:solidFill>
                <a:latin typeface="Tahoma"/>
                <a:cs typeface="Tahoma"/>
              </a:rPr>
              <a:t>même</a:t>
            </a:r>
            <a:r>
              <a:rPr lang="fr-FR"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fr-FR" sz="1800" spc="-10" dirty="0">
                <a:solidFill>
                  <a:srgbClr val="FFFFFF"/>
                </a:solidFill>
                <a:latin typeface="Tahoma"/>
                <a:cs typeface="Tahoma"/>
              </a:rPr>
              <a:t>liste.</a:t>
            </a:r>
            <a:endParaRPr lang="fr-FR" sz="1800" dirty="0">
              <a:latin typeface="Tahoma"/>
              <a:cs typeface="Tahoma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D2F2E9A-50C2-6622-0CB5-B3C4F73FD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9" y="1787050"/>
            <a:ext cx="11382111" cy="3680493"/>
          </a:xfrm>
          <a:prstGeom prst="rect">
            <a:avLst/>
          </a:prstGeom>
        </p:spPr>
      </p:pic>
      <p:sp>
        <p:nvSpPr>
          <p:cNvPr id="9" name="object 13">
            <a:extLst>
              <a:ext uri="{FF2B5EF4-FFF2-40B4-BE49-F238E27FC236}">
                <a16:creationId xmlns:a16="http://schemas.microsoft.com/office/drawing/2014/main" id="{46D39744-DB72-F6E0-F308-66963CAE9E56}"/>
              </a:ext>
            </a:extLst>
          </p:cNvPr>
          <p:cNvSpPr/>
          <p:nvPr/>
        </p:nvSpPr>
        <p:spPr>
          <a:xfrm>
            <a:off x="5126864" y="996498"/>
            <a:ext cx="3550219" cy="563412"/>
          </a:xfrm>
          <a:custGeom>
            <a:avLst/>
            <a:gdLst/>
            <a:ahLst/>
            <a:cxnLst/>
            <a:rect l="l" t="t" r="r" b="b"/>
            <a:pathLst>
              <a:path w="5214620" h="943610">
                <a:moveTo>
                  <a:pt x="5056812" y="943118"/>
                </a:moveTo>
                <a:lnTo>
                  <a:pt x="157189" y="943118"/>
                </a:lnTo>
                <a:lnTo>
                  <a:pt x="107505" y="935104"/>
                </a:lnTo>
                <a:lnTo>
                  <a:pt x="64355" y="912789"/>
                </a:lnTo>
                <a:lnTo>
                  <a:pt x="30328" y="878762"/>
                </a:lnTo>
                <a:lnTo>
                  <a:pt x="8013" y="835612"/>
                </a:lnTo>
                <a:lnTo>
                  <a:pt x="0" y="785928"/>
                </a:lnTo>
                <a:lnTo>
                  <a:pt x="0" y="157189"/>
                </a:lnTo>
                <a:lnTo>
                  <a:pt x="8013" y="107505"/>
                </a:lnTo>
                <a:lnTo>
                  <a:pt x="30328" y="64355"/>
                </a:lnTo>
                <a:lnTo>
                  <a:pt x="64355" y="30328"/>
                </a:lnTo>
                <a:lnTo>
                  <a:pt x="107505" y="8013"/>
                </a:lnTo>
                <a:lnTo>
                  <a:pt x="157189" y="0"/>
                </a:lnTo>
                <a:lnTo>
                  <a:pt x="5056812" y="0"/>
                </a:lnTo>
                <a:lnTo>
                  <a:pt x="5116965" y="11965"/>
                </a:lnTo>
                <a:lnTo>
                  <a:pt x="5167961" y="46039"/>
                </a:lnTo>
                <a:lnTo>
                  <a:pt x="5202035" y="97035"/>
                </a:lnTo>
                <a:lnTo>
                  <a:pt x="5214000" y="157189"/>
                </a:lnTo>
                <a:lnTo>
                  <a:pt x="5214000" y="785928"/>
                </a:lnTo>
                <a:lnTo>
                  <a:pt x="5205986" y="835612"/>
                </a:lnTo>
                <a:lnTo>
                  <a:pt x="5183672" y="878762"/>
                </a:lnTo>
                <a:lnTo>
                  <a:pt x="5149645" y="912789"/>
                </a:lnTo>
                <a:lnTo>
                  <a:pt x="5106495" y="935104"/>
                </a:lnTo>
                <a:lnTo>
                  <a:pt x="5056812" y="94311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5828FE4E-0637-CEC5-8DE2-9B9583A55D9F}"/>
              </a:ext>
            </a:extLst>
          </p:cNvPr>
          <p:cNvSpPr txBox="1"/>
          <p:nvPr/>
        </p:nvSpPr>
        <p:spPr>
          <a:xfrm>
            <a:off x="5325732" y="1109581"/>
            <a:ext cx="31524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Décla</a:t>
            </a:r>
            <a:r>
              <a:rPr sz="180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atio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35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assignatio</a:t>
            </a: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3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14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Un projet </a:t>
            </a:r>
            <a:r>
              <a:rPr lang="fr-FR" dirty="0" err="1"/>
              <a:t>OpenSource</a:t>
            </a:r>
            <a:endParaRPr lang="fr-FR" dirty="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612D22A-6E14-8ECC-4604-35FE2E56194E}"/>
              </a:ext>
            </a:extLst>
          </p:cNvPr>
          <p:cNvSpPr txBox="1"/>
          <p:nvPr/>
        </p:nvSpPr>
        <p:spPr>
          <a:xfrm>
            <a:off x="941948" y="1042936"/>
            <a:ext cx="5906135" cy="1034257"/>
          </a:xfrm>
          <a:prstGeom prst="rect">
            <a:avLst/>
          </a:prstGeom>
        </p:spPr>
        <p:txBody>
          <a:bodyPr vert="horz" wrap="square" lIns="0" tIns="247015" rIns="0" bIns="0" rtlCol="0">
            <a:spAutoFit/>
          </a:bodyPr>
          <a:lstStyle/>
          <a:p>
            <a:pPr marL="923925" indent="-911860">
              <a:lnSpc>
                <a:spcPct val="100000"/>
              </a:lnSpc>
              <a:spcBef>
                <a:spcPts val="194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923925" algn="l"/>
                <a:tab pos="924560" algn="l"/>
              </a:tabLst>
            </a:pPr>
            <a:r>
              <a:rPr sz="1800" spc="-10" dirty="0">
                <a:solidFill>
                  <a:srgbClr val="3E3E3E"/>
                </a:solidFill>
                <a:latin typeface="Arial MT"/>
                <a:cs typeface="Arial MT"/>
              </a:rPr>
              <a:t>Sur</a:t>
            </a:r>
            <a:r>
              <a:rPr sz="1800" spc="-2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E3E3E"/>
                </a:solidFill>
                <a:latin typeface="Arial MT"/>
                <a:cs typeface="Arial MT"/>
              </a:rPr>
              <a:t>le</a:t>
            </a:r>
            <a:r>
              <a:rPr sz="1800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800" u="heavy" spc="-5" dirty="0">
                <a:solidFill>
                  <a:srgbClr val="3E3E3E"/>
                </a:solidFill>
                <a:uFill>
                  <a:solidFill>
                    <a:srgbClr val="3E3E3E"/>
                  </a:solidFill>
                </a:uFill>
                <a:latin typeface="Arial MT"/>
                <a:cs typeface="Arial MT"/>
                <a:hlinkClick r:id="rId2"/>
              </a:rPr>
              <a:t>Github</a:t>
            </a:r>
            <a:r>
              <a:rPr sz="1800" spc="-5" dirty="0">
                <a:solidFill>
                  <a:srgbClr val="3E3E3E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1800" spc="-5" dirty="0">
                <a:solidFill>
                  <a:srgbClr val="3E3E3E"/>
                </a:solidFill>
                <a:latin typeface="Arial MT"/>
                <a:cs typeface="Arial MT"/>
              </a:rPr>
              <a:t>d’HashiCorp</a:t>
            </a:r>
            <a:endParaRPr sz="1800" dirty="0">
              <a:latin typeface="Arial MT"/>
              <a:cs typeface="Arial MT"/>
            </a:endParaRPr>
          </a:p>
          <a:p>
            <a:pPr marL="923925" indent="-911860">
              <a:lnSpc>
                <a:spcPct val="100000"/>
              </a:lnSpc>
              <a:spcBef>
                <a:spcPts val="1845"/>
              </a:spcBef>
              <a:buClr>
                <a:schemeClr val="bg2"/>
              </a:buClr>
              <a:buFont typeface="Arial" panose="020B0604020202020204" pitchFamily="34" charset="0"/>
              <a:buChar char="•"/>
              <a:tabLst>
                <a:tab pos="923925" algn="l"/>
                <a:tab pos="924560" algn="l"/>
              </a:tabLst>
            </a:pPr>
            <a:r>
              <a:rPr sz="1800" spc="-10" dirty="0">
                <a:solidFill>
                  <a:srgbClr val="3E3E3E"/>
                </a:solidFill>
                <a:latin typeface="Arial MT"/>
                <a:cs typeface="Arial MT"/>
              </a:rPr>
              <a:t>Premier</a:t>
            </a:r>
            <a:r>
              <a:rPr sz="1800" spc="-30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E3E3E"/>
                </a:solidFill>
                <a:latin typeface="Arial MT"/>
                <a:cs typeface="Arial MT"/>
              </a:rPr>
              <a:t>commit</a:t>
            </a:r>
            <a:r>
              <a:rPr sz="1800" spc="-2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E3E3E"/>
                </a:solidFill>
                <a:latin typeface="Arial MT"/>
                <a:cs typeface="Arial MT"/>
              </a:rPr>
              <a:t>:</a:t>
            </a:r>
            <a:r>
              <a:rPr sz="1800" spc="-30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E3E3E"/>
                </a:solidFill>
                <a:latin typeface="Arial MT"/>
                <a:cs typeface="Arial MT"/>
              </a:rPr>
              <a:t>22/05/2014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F966C60-1597-A12D-9C67-370333FC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12" y="2057707"/>
            <a:ext cx="9214158" cy="44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79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Variables : Type Object </a:t>
            </a:r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EFFC407B-A765-0370-B9B3-5E6C6E43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7666"/>
            <a:ext cx="11060338" cy="5164552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7E6E7F12-C8C9-FB67-7DC4-F8AF584F3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120" y="906100"/>
            <a:ext cx="1384055" cy="46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98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Variables : Type Object </a:t>
            </a:r>
          </a:p>
        </p:txBody>
      </p:sp>
      <p:sp>
        <p:nvSpPr>
          <p:cNvPr id="5" name="object 23">
            <a:extLst>
              <a:ext uri="{FF2B5EF4-FFF2-40B4-BE49-F238E27FC236}">
                <a16:creationId xmlns:a16="http://schemas.microsoft.com/office/drawing/2014/main" id="{FBC45891-396F-3E59-A54C-39C7811068FE}"/>
              </a:ext>
            </a:extLst>
          </p:cNvPr>
          <p:cNvSpPr/>
          <p:nvPr/>
        </p:nvSpPr>
        <p:spPr>
          <a:xfrm>
            <a:off x="1956333" y="3610909"/>
            <a:ext cx="8247584" cy="713441"/>
          </a:xfrm>
          <a:custGeom>
            <a:avLst/>
            <a:gdLst/>
            <a:ahLst/>
            <a:cxnLst/>
            <a:rect l="l" t="t" r="r" b="b"/>
            <a:pathLst>
              <a:path w="17129760" h="1296034">
                <a:moveTo>
                  <a:pt x="17129313" y="0"/>
                </a:moveTo>
                <a:lnTo>
                  <a:pt x="17128586" y="75571"/>
                </a:lnTo>
                <a:lnTo>
                  <a:pt x="17126460" y="148582"/>
                </a:lnTo>
                <a:lnTo>
                  <a:pt x="17123017" y="218545"/>
                </a:lnTo>
                <a:lnTo>
                  <a:pt x="17118336" y="284977"/>
                </a:lnTo>
                <a:lnTo>
                  <a:pt x="17112499" y="347388"/>
                </a:lnTo>
                <a:lnTo>
                  <a:pt x="17105587" y="405295"/>
                </a:lnTo>
                <a:lnTo>
                  <a:pt x="17097682" y="458210"/>
                </a:lnTo>
                <a:lnTo>
                  <a:pt x="17088863" y="505647"/>
                </a:lnTo>
                <a:lnTo>
                  <a:pt x="17079212" y="547120"/>
                </a:lnTo>
                <a:lnTo>
                  <a:pt x="17057739" y="610229"/>
                </a:lnTo>
                <a:lnTo>
                  <a:pt x="17033911" y="643647"/>
                </a:lnTo>
                <a:lnTo>
                  <a:pt x="17021316" y="648007"/>
                </a:lnTo>
                <a:lnTo>
                  <a:pt x="8672653" y="648007"/>
                </a:lnTo>
                <a:lnTo>
                  <a:pt x="8660058" y="652366"/>
                </a:lnTo>
                <a:lnTo>
                  <a:pt x="8636230" y="685785"/>
                </a:lnTo>
                <a:lnTo>
                  <a:pt x="8614757" y="748893"/>
                </a:lnTo>
                <a:lnTo>
                  <a:pt x="8605107" y="790366"/>
                </a:lnTo>
                <a:lnTo>
                  <a:pt x="8596288" y="837803"/>
                </a:lnTo>
                <a:lnTo>
                  <a:pt x="8588382" y="890718"/>
                </a:lnTo>
                <a:lnTo>
                  <a:pt x="8581470" y="948625"/>
                </a:lnTo>
                <a:lnTo>
                  <a:pt x="8575633" y="1011037"/>
                </a:lnTo>
                <a:lnTo>
                  <a:pt x="8570952" y="1077468"/>
                </a:lnTo>
                <a:lnTo>
                  <a:pt x="8567508" y="1147432"/>
                </a:lnTo>
                <a:lnTo>
                  <a:pt x="8565383" y="1220442"/>
                </a:lnTo>
                <a:lnTo>
                  <a:pt x="8564656" y="1296014"/>
                </a:lnTo>
                <a:lnTo>
                  <a:pt x="8563930" y="1220442"/>
                </a:lnTo>
                <a:lnTo>
                  <a:pt x="8561804" y="1147432"/>
                </a:lnTo>
                <a:lnTo>
                  <a:pt x="8558360" y="1077468"/>
                </a:lnTo>
                <a:lnTo>
                  <a:pt x="8553679" y="1011037"/>
                </a:lnTo>
                <a:lnTo>
                  <a:pt x="8547842" y="948625"/>
                </a:lnTo>
                <a:lnTo>
                  <a:pt x="8540931" y="890718"/>
                </a:lnTo>
                <a:lnTo>
                  <a:pt x="8533025" y="837803"/>
                </a:lnTo>
                <a:lnTo>
                  <a:pt x="8524206" y="790366"/>
                </a:lnTo>
                <a:lnTo>
                  <a:pt x="8514555" y="748893"/>
                </a:lnTo>
                <a:lnTo>
                  <a:pt x="8493082" y="685785"/>
                </a:lnTo>
                <a:lnTo>
                  <a:pt x="8469254" y="652366"/>
                </a:lnTo>
                <a:lnTo>
                  <a:pt x="8456660" y="648007"/>
                </a:lnTo>
                <a:lnTo>
                  <a:pt x="107996" y="648007"/>
                </a:lnTo>
                <a:lnTo>
                  <a:pt x="71573" y="610229"/>
                </a:lnTo>
                <a:lnTo>
                  <a:pt x="50101" y="547120"/>
                </a:lnTo>
                <a:lnTo>
                  <a:pt x="40450" y="505647"/>
                </a:lnTo>
                <a:lnTo>
                  <a:pt x="31631" y="458210"/>
                </a:lnTo>
                <a:lnTo>
                  <a:pt x="23725" y="405295"/>
                </a:lnTo>
                <a:lnTo>
                  <a:pt x="16813" y="347388"/>
                </a:lnTo>
                <a:lnTo>
                  <a:pt x="10976" y="284977"/>
                </a:lnTo>
                <a:lnTo>
                  <a:pt x="6296" y="218545"/>
                </a:lnTo>
                <a:lnTo>
                  <a:pt x="2852" y="148582"/>
                </a:lnTo>
                <a:lnTo>
                  <a:pt x="726" y="75571"/>
                </a:lnTo>
                <a:lnTo>
                  <a:pt x="0" y="0"/>
                </a:lnTo>
              </a:path>
            </a:pathLst>
          </a:custGeom>
          <a:ln w="23571">
            <a:solidFill>
              <a:srgbClr val="4449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8D00E64-C9E5-5285-2D19-BB76632BA8C9}"/>
              </a:ext>
            </a:extLst>
          </p:cNvPr>
          <p:cNvSpPr/>
          <p:nvPr/>
        </p:nvSpPr>
        <p:spPr>
          <a:xfrm>
            <a:off x="681049" y="4902083"/>
            <a:ext cx="3033702" cy="713441"/>
          </a:xfrm>
          <a:custGeom>
            <a:avLst/>
            <a:gdLst/>
            <a:ahLst/>
            <a:cxnLst/>
            <a:rect l="l" t="t" r="r" b="b"/>
            <a:pathLst>
              <a:path w="5555615" h="943609">
                <a:moveTo>
                  <a:pt x="5397828" y="943118"/>
                </a:moveTo>
                <a:lnTo>
                  <a:pt x="157189" y="943118"/>
                </a:lnTo>
                <a:lnTo>
                  <a:pt x="107505" y="935104"/>
                </a:lnTo>
                <a:lnTo>
                  <a:pt x="64355" y="912789"/>
                </a:lnTo>
                <a:lnTo>
                  <a:pt x="30328" y="878762"/>
                </a:lnTo>
                <a:lnTo>
                  <a:pt x="8013" y="835612"/>
                </a:lnTo>
                <a:lnTo>
                  <a:pt x="0" y="785928"/>
                </a:lnTo>
                <a:lnTo>
                  <a:pt x="0" y="157189"/>
                </a:lnTo>
                <a:lnTo>
                  <a:pt x="8013" y="107505"/>
                </a:lnTo>
                <a:lnTo>
                  <a:pt x="30328" y="64355"/>
                </a:lnTo>
                <a:lnTo>
                  <a:pt x="64355" y="30328"/>
                </a:lnTo>
                <a:lnTo>
                  <a:pt x="107505" y="8013"/>
                </a:lnTo>
                <a:lnTo>
                  <a:pt x="157189" y="0"/>
                </a:lnTo>
                <a:lnTo>
                  <a:pt x="5397828" y="0"/>
                </a:lnTo>
                <a:lnTo>
                  <a:pt x="5457982" y="11965"/>
                </a:lnTo>
                <a:lnTo>
                  <a:pt x="5508978" y="46039"/>
                </a:lnTo>
                <a:lnTo>
                  <a:pt x="5543052" y="97035"/>
                </a:lnTo>
                <a:lnTo>
                  <a:pt x="5555018" y="157189"/>
                </a:lnTo>
                <a:lnTo>
                  <a:pt x="5555018" y="785928"/>
                </a:lnTo>
                <a:lnTo>
                  <a:pt x="5547004" y="835612"/>
                </a:lnTo>
                <a:lnTo>
                  <a:pt x="5524689" y="878762"/>
                </a:lnTo>
                <a:lnTo>
                  <a:pt x="5490662" y="912789"/>
                </a:lnTo>
                <a:lnTo>
                  <a:pt x="5447512" y="935104"/>
                </a:lnTo>
                <a:lnTo>
                  <a:pt x="5397828" y="94311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4F29ED1-4666-53EA-E098-6D1E8D44EE1E}"/>
              </a:ext>
            </a:extLst>
          </p:cNvPr>
          <p:cNvSpPr txBox="1"/>
          <p:nvPr/>
        </p:nvSpPr>
        <p:spPr>
          <a:xfrm>
            <a:off x="738784" y="5080663"/>
            <a:ext cx="291823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Utilisation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dans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Topology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3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27FD570-896B-B992-9E9B-58F947E45A3B}"/>
              </a:ext>
            </a:extLst>
          </p:cNvPr>
          <p:cNvSpPr/>
          <p:nvPr/>
        </p:nvSpPr>
        <p:spPr>
          <a:xfrm>
            <a:off x="4010025" y="4455256"/>
            <a:ext cx="6862628" cy="1830459"/>
          </a:xfrm>
          <a:custGeom>
            <a:avLst/>
            <a:gdLst/>
            <a:ahLst/>
            <a:cxnLst/>
            <a:rect l="l" t="t" r="r" b="b"/>
            <a:pathLst>
              <a:path w="9349105" h="2494279">
                <a:moveTo>
                  <a:pt x="9058522" y="2493781"/>
                </a:moveTo>
                <a:lnTo>
                  <a:pt x="290251" y="2493781"/>
                </a:lnTo>
                <a:lnTo>
                  <a:pt x="243170" y="2489982"/>
                </a:lnTo>
                <a:lnTo>
                  <a:pt x="198509" y="2478984"/>
                </a:lnTo>
                <a:lnTo>
                  <a:pt x="156863" y="2461384"/>
                </a:lnTo>
                <a:lnTo>
                  <a:pt x="118832" y="2437780"/>
                </a:lnTo>
                <a:lnTo>
                  <a:pt x="85012" y="2408769"/>
                </a:lnTo>
                <a:lnTo>
                  <a:pt x="56001" y="2374949"/>
                </a:lnTo>
                <a:lnTo>
                  <a:pt x="32397" y="2336917"/>
                </a:lnTo>
                <a:lnTo>
                  <a:pt x="14797" y="2295272"/>
                </a:lnTo>
                <a:lnTo>
                  <a:pt x="3798" y="2250610"/>
                </a:lnTo>
                <a:lnTo>
                  <a:pt x="0" y="2203530"/>
                </a:lnTo>
                <a:lnTo>
                  <a:pt x="0" y="290251"/>
                </a:lnTo>
                <a:lnTo>
                  <a:pt x="3798" y="243170"/>
                </a:lnTo>
                <a:lnTo>
                  <a:pt x="14797" y="198509"/>
                </a:lnTo>
                <a:lnTo>
                  <a:pt x="32397" y="156864"/>
                </a:lnTo>
                <a:lnTo>
                  <a:pt x="56001" y="118832"/>
                </a:lnTo>
                <a:lnTo>
                  <a:pt x="85012" y="85012"/>
                </a:lnTo>
                <a:lnTo>
                  <a:pt x="118832" y="56001"/>
                </a:lnTo>
                <a:lnTo>
                  <a:pt x="156863" y="32397"/>
                </a:lnTo>
                <a:lnTo>
                  <a:pt x="198509" y="14797"/>
                </a:lnTo>
                <a:lnTo>
                  <a:pt x="243170" y="3798"/>
                </a:lnTo>
                <a:lnTo>
                  <a:pt x="290251" y="0"/>
                </a:lnTo>
                <a:lnTo>
                  <a:pt x="9058522" y="0"/>
                </a:lnTo>
                <a:lnTo>
                  <a:pt x="9104201" y="3615"/>
                </a:lnTo>
                <a:lnTo>
                  <a:pt x="9148344" y="14247"/>
                </a:lnTo>
                <a:lnTo>
                  <a:pt x="9190172" y="31573"/>
                </a:lnTo>
                <a:lnTo>
                  <a:pt x="9228904" y="55269"/>
                </a:lnTo>
                <a:lnTo>
                  <a:pt x="9263760" y="85012"/>
                </a:lnTo>
                <a:lnTo>
                  <a:pt x="9293504" y="119869"/>
                </a:lnTo>
                <a:lnTo>
                  <a:pt x="9317200" y="158601"/>
                </a:lnTo>
                <a:lnTo>
                  <a:pt x="9334525" y="200428"/>
                </a:lnTo>
                <a:lnTo>
                  <a:pt x="9345157" y="244571"/>
                </a:lnTo>
                <a:lnTo>
                  <a:pt x="9348772" y="290251"/>
                </a:lnTo>
                <a:lnTo>
                  <a:pt x="9348772" y="2203530"/>
                </a:lnTo>
                <a:lnTo>
                  <a:pt x="9344974" y="2250610"/>
                </a:lnTo>
                <a:lnTo>
                  <a:pt x="9333975" y="2295272"/>
                </a:lnTo>
                <a:lnTo>
                  <a:pt x="9316375" y="2336917"/>
                </a:lnTo>
                <a:lnTo>
                  <a:pt x="9292771" y="2374949"/>
                </a:lnTo>
                <a:lnTo>
                  <a:pt x="9263760" y="2408769"/>
                </a:lnTo>
                <a:lnTo>
                  <a:pt x="9229940" y="2437780"/>
                </a:lnTo>
                <a:lnTo>
                  <a:pt x="9191909" y="2461384"/>
                </a:lnTo>
                <a:lnTo>
                  <a:pt x="9150264" y="2478984"/>
                </a:lnTo>
                <a:lnTo>
                  <a:pt x="9105602" y="2489982"/>
                </a:lnTo>
                <a:lnTo>
                  <a:pt x="9058522" y="2493781"/>
                </a:lnTo>
                <a:close/>
              </a:path>
            </a:pathLst>
          </a:custGeom>
          <a:solidFill>
            <a:srgbClr val="434E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7A6C8614-E6F1-A3D3-DDE6-7C278FD92EDA}"/>
              </a:ext>
            </a:extLst>
          </p:cNvPr>
          <p:cNvSpPr txBox="1"/>
          <p:nvPr/>
        </p:nvSpPr>
        <p:spPr>
          <a:xfrm>
            <a:off x="4422293" y="4613542"/>
            <a:ext cx="5126698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resource</a:t>
            </a:r>
            <a:r>
              <a:rPr sz="1800" spc="-2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"aws_instance"</a:t>
            </a:r>
            <a:r>
              <a:rPr sz="1800" spc="-2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"my_instance"</a:t>
            </a:r>
            <a:r>
              <a:rPr sz="1800" spc="-2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{</a:t>
            </a:r>
            <a:endParaRPr sz="1800" dirty="0">
              <a:latin typeface="SimSun"/>
              <a:cs typeface="SimSun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93D0B84-E600-EED8-31DB-99CB32F44093}"/>
              </a:ext>
            </a:extLst>
          </p:cNvPr>
          <p:cNvSpPr txBox="1"/>
          <p:nvPr/>
        </p:nvSpPr>
        <p:spPr>
          <a:xfrm>
            <a:off x="4422293" y="5032989"/>
            <a:ext cx="4471772" cy="107895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64465" marR="5080">
              <a:lnSpc>
                <a:spcPts val="2850"/>
              </a:lnSpc>
              <a:spcBef>
                <a:spcPts val="210"/>
              </a:spcBef>
              <a:tabLst>
                <a:tab pos="2291080" algn="l"/>
              </a:tabLst>
            </a:pP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ami	= "ami-760aaa0f" </a:t>
            </a:r>
            <a:r>
              <a:rPr sz="180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instance_type</a:t>
            </a:r>
            <a:r>
              <a:rPr sz="1800" spc="-4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=</a:t>
            </a:r>
            <a:r>
              <a:rPr sz="1800" spc="-4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chemeClr val="bg2"/>
                </a:solidFill>
                <a:latin typeface="SimSun"/>
                <a:cs typeface="SimSun"/>
              </a:rPr>
              <a:t>var.instance_type</a:t>
            </a:r>
            <a:endParaRPr sz="1800" dirty="0">
              <a:solidFill>
                <a:schemeClr val="bg2"/>
              </a:solidFill>
              <a:latin typeface="SimSun"/>
              <a:cs typeface="SimSun"/>
            </a:endParaRPr>
          </a:p>
          <a:p>
            <a:pPr marL="12700">
              <a:lnSpc>
                <a:spcPts val="2750"/>
              </a:lnSpc>
            </a:pP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}</a:t>
            </a:r>
            <a:endParaRPr sz="1800" dirty="0">
              <a:latin typeface="SimSun"/>
              <a:cs typeface="SimSun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90AF97C7-A908-AA46-6390-EAC54CA9CF9B}"/>
              </a:ext>
            </a:extLst>
          </p:cNvPr>
          <p:cNvSpPr txBox="1"/>
          <p:nvPr/>
        </p:nvSpPr>
        <p:spPr>
          <a:xfrm>
            <a:off x="2372986" y="4278136"/>
            <a:ext cx="17780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" dirty="0">
                <a:solidFill>
                  <a:srgbClr val="FFFFFF"/>
                </a:solidFill>
                <a:latin typeface="SimSun"/>
                <a:cs typeface="SimSun"/>
              </a:rPr>
              <a:t>}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639064D3-C8FD-B836-E676-FDFB678D53C3}"/>
              </a:ext>
            </a:extLst>
          </p:cNvPr>
          <p:cNvSpPr txBox="1"/>
          <p:nvPr/>
        </p:nvSpPr>
        <p:spPr>
          <a:xfrm>
            <a:off x="2328734" y="2108250"/>
            <a:ext cx="463042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40" dirty="0">
                <a:solidFill>
                  <a:srgbClr val="FFFFFF"/>
                </a:solidFill>
                <a:latin typeface="Tahoma"/>
                <a:cs typeface="Tahoma"/>
              </a:rPr>
              <a:t>Décla</a:t>
            </a:r>
            <a:r>
              <a:rPr sz="3050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050" spc="5" dirty="0">
                <a:solidFill>
                  <a:srgbClr val="FFFFFF"/>
                </a:solidFill>
                <a:latin typeface="Tahoma"/>
                <a:cs typeface="Tahoma"/>
              </a:rPr>
              <a:t>atio</a:t>
            </a:r>
            <a:r>
              <a:rPr sz="3050" spc="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-135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30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Tahoma"/>
                <a:cs typeface="Tahoma"/>
              </a:rPr>
              <a:t>assignatio</a:t>
            </a:r>
            <a:r>
              <a:rPr sz="3050" spc="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-23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3050">
              <a:latin typeface="Tahoma"/>
              <a:cs typeface="Tahoma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B378C75C-0AC5-9F35-F2B4-1AFB4D3B7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28" y="1302527"/>
            <a:ext cx="10279070" cy="23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766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Variables : Type Object 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6BEA3C4-C14E-FE41-849B-D4655112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080439"/>
            <a:ext cx="11306175" cy="548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194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Variables : Les </a:t>
            </a:r>
            <a:r>
              <a:rPr lang="fr-FR" dirty="0" err="1"/>
              <a:t>Locals</a:t>
            </a:r>
            <a:endParaRPr lang="fr-FR" dirty="0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1094D812-EC8B-24FF-C4D5-4AC546E9C718}"/>
              </a:ext>
            </a:extLst>
          </p:cNvPr>
          <p:cNvSpPr txBox="1"/>
          <p:nvPr/>
        </p:nvSpPr>
        <p:spPr>
          <a:xfrm>
            <a:off x="479269" y="1080439"/>
            <a:ext cx="18144490" cy="27581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785" marR="5080" indent="-807720">
              <a:lnSpc>
                <a:spcPct val="114700"/>
              </a:lnSpc>
              <a:spcBef>
                <a:spcPts val="10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Comme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les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variables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mais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ne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peuvent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pas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être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surchargés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tfvars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ou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ligne </a:t>
            </a:r>
            <a:r>
              <a:rPr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commande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A9C5"/>
              </a:buClr>
              <a:buFont typeface="SimSun"/>
              <a:buChar char="◉"/>
            </a:pPr>
            <a:endParaRPr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Permettent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faire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l’interpolation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parmis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variables</a:t>
            </a:r>
            <a:endParaRPr sz="1800" dirty="0">
              <a:latin typeface="Arial MT"/>
              <a:cs typeface="Arial MT"/>
            </a:endParaRPr>
          </a:p>
          <a:p>
            <a:pPr marL="6351905" marR="9352915" indent="-152400">
              <a:lnSpc>
                <a:spcPts val="2850"/>
              </a:lnSpc>
              <a:spcBef>
                <a:spcPts val="3390"/>
              </a:spcBef>
              <a:tabLst>
                <a:tab pos="7567295" algn="l"/>
              </a:tabLst>
            </a:pP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variable "tp" { </a:t>
            </a:r>
            <a:r>
              <a:rPr sz="180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type	=</a:t>
            </a:r>
            <a:r>
              <a:rPr sz="1800" spc="-10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string </a:t>
            </a:r>
            <a:r>
              <a:rPr sz="1800" spc="-118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default</a:t>
            </a:r>
            <a:r>
              <a:rPr sz="1800" spc="-5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=</a:t>
            </a:r>
            <a:r>
              <a:rPr sz="1800" spc="-45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"tp42"</a:t>
            </a:r>
            <a:endParaRPr sz="1800" dirty="0">
              <a:latin typeface="SimSun"/>
              <a:cs typeface="SimSun"/>
            </a:endParaRPr>
          </a:p>
          <a:p>
            <a:pPr marL="6200140">
              <a:lnSpc>
                <a:spcPts val="2750"/>
              </a:lnSpc>
            </a:pPr>
            <a:r>
              <a:rPr sz="1800" spc="-5" dirty="0">
                <a:solidFill>
                  <a:srgbClr val="FFFFFF"/>
                </a:solidFill>
                <a:latin typeface="SimSun"/>
                <a:cs typeface="SimSun"/>
              </a:rPr>
              <a:t>}</a:t>
            </a:r>
            <a:endParaRPr sz="1800" dirty="0">
              <a:latin typeface="SimSun"/>
              <a:cs typeface="SimSun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9C469B7-2DDC-5625-DAED-CE2A50D41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" y="2252297"/>
            <a:ext cx="10439400" cy="397620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9687E2C-7CD0-DB59-A54A-226CA62ED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580" y="2214794"/>
            <a:ext cx="5115639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3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Datasource</a:t>
            </a:r>
            <a:r>
              <a:rPr lang="fr-FR" dirty="0"/>
              <a:t> - Déclaration</a:t>
            </a: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1094D812-EC8B-24FF-C4D5-4AC546E9C718}"/>
              </a:ext>
            </a:extLst>
          </p:cNvPr>
          <p:cNvSpPr txBox="1"/>
          <p:nvPr/>
        </p:nvSpPr>
        <p:spPr>
          <a:xfrm>
            <a:off x="479269" y="1080439"/>
            <a:ext cx="1814449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datasource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récupérer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informations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non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managé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lang="fr-FR" sz="1800" spc="-7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0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(ex :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region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ami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…)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managé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lang="fr-FR" sz="1800" spc="-6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0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(ex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resource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d’un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autre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tfstate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endParaRPr lang="fr-FR"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00A9C5"/>
              </a:buClr>
              <a:buFont typeface="Leelawadee UI Semilight"/>
              <a:buChar char="&gt;"/>
            </a:pP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Exemple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Récupération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du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nom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la région</a:t>
            </a: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6886D0-87AF-E01A-AC7C-4B7E74BB7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937" y="2753491"/>
            <a:ext cx="3870376" cy="1733606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D2AD6A83-5691-B48E-3C99-E2A10A97DD01}"/>
              </a:ext>
            </a:extLst>
          </p:cNvPr>
          <p:cNvSpPr/>
          <p:nvPr/>
        </p:nvSpPr>
        <p:spPr>
          <a:xfrm>
            <a:off x="1021896" y="5265477"/>
            <a:ext cx="10116457" cy="680968"/>
          </a:xfrm>
          <a:custGeom>
            <a:avLst/>
            <a:gdLst/>
            <a:ahLst/>
            <a:cxnLst/>
            <a:rect l="l" t="t" r="r" b="b"/>
            <a:pathLst>
              <a:path w="16904970" h="983615">
                <a:moveTo>
                  <a:pt x="16740489" y="983208"/>
                </a:moveTo>
                <a:lnTo>
                  <a:pt x="163871" y="983208"/>
                </a:lnTo>
                <a:lnTo>
                  <a:pt x="120307" y="977355"/>
                </a:lnTo>
                <a:lnTo>
                  <a:pt x="81162" y="960835"/>
                </a:lnTo>
                <a:lnTo>
                  <a:pt x="47996" y="935211"/>
                </a:lnTo>
                <a:lnTo>
                  <a:pt x="22373" y="902046"/>
                </a:lnTo>
                <a:lnTo>
                  <a:pt x="5853" y="862900"/>
                </a:lnTo>
                <a:lnTo>
                  <a:pt x="0" y="819337"/>
                </a:lnTo>
                <a:lnTo>
                  <a:pt x="0" y="163871"/>
                </a:lnTo>
                <a:lnTo>
                  <a:pt x="5853" y="120307"/>
                </a:lnTo>
                <a:lnTo>
                  <a:pt x="22373" y="81162"/>
                </a:lnTo>
                <a:lnTo>
                  <a:pt x="47996" y="47996"/>
                </a:lnTo>
                <a:lnTo>
                  <a:pt x="81162" y="22373"/>
                </a:lnTo>
                <a:lnTo>
                  <a:pt x="120307" y="5853"/>
                </a:lnTo>
                <a:lnTo>
                  <a:pt x="163871" y="0"/>
                </a:lnTo>
                <a:lnTo>
                  <a:pt x="16740489" y="0"/>
                </a:lnTo>
                <a:lnTo>
                  <a:pt x="16803200" y="12474"/>
                </a:lnTo>
                <a:lnTo>
                  <a:pt x="16856364" y="47996"/>
                </a:lnTo>
                <a:lnTo>
                  <a:pt x="16891887" y="101160"/>
                </a:lnTo>
                <a:lnTo>
                  <a:pt x="16904360" y="163871"/>
                </a:lnTo>
                <a:lnTo>
                  <a:pt x="16904360" y="819337"/>
                </a:lnTo>
                <a:lnTo>
                  <a:pt x="16898507" y="862900"/>
                </a:lnTo>
                <a:lnTo>
                  <a:pt x="16881987" y="902046"/>
                </a:lnTo>
                <a:lnTo>
                  <a:pt x="16856363" y="935211"/>
                </a:lnTo>
                <a:lnTo>
                  <a:pt x="16823198" y="960835"/>
                </a:lnTo>
                <a:lnTo>
                  <a:pt x="16784052" y="977355"/>
                </a:lnTo>
                <a:lnTo>
                  <a:pt x="16740489" y="98320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C2C9A962-33B0-ACE8-21FB-4E6131C3F3F9}"/>
              </a:ext>
            </a:extLst>
          </p:cNvPr>
          <p:cNvSpPr txBox="1"/>
          <p:nvPr/>
        </p:nvSpPr>
        <p:spPr>
          <a:xfrm>
            <a:off x="1433268" y="5461049"/>
            <a:ext cx="1369788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ﬁltres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doivent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permettre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récupérer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4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unique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résultat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sinon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retourne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une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erreur.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84999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Attributs de </a:t>
            </a:r>
            <a:r>
              <a:rPr lang="fr-FR" dirty="0" err="1"/>
              <a:t>datasource</a:t>
            </a:r>
            <a:endParaRPr lang="fr-FR" dirty="0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1094D812-EC8B-24FF-C4D5-4AC546E9C718}"/>
              </a:ext>
            </a:extLst>
          </p:cNvPr>
          <p:cNvSpPr txBox="1"/>
          <p:nvPr/>
        </p:nvSpPr>
        <p:spPr>
          <a:xfrm>
            <a:off x="479269" y="1080439"/>
            <a:ext cx="18144490" cy="1579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72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datasource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expose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attributs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l’objet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récupéré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63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Utilisation</a:t>
            </a:r>
            <a:r>
              <a:rPr lang="fr-FR" sz="1800" spc="-3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650"/>
              </a:spcBef>
              <a:buClr>
                <a:schemeClr val="bg2"/>
              </a:buClr>
              <a:buSzPct val="9180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FAB433"/>
                </a:solidFill>
                <a:latin typeface="Arial MT"/>
                <a:cs typeface="Arial MT"/>
              </a:rPr>
              <a:t>data.&lt;type&gt;.&lt;nom&gt;.&lt;attribut&gt;</a:t>
            </a:r>
            <a:endParaRPr lang="fr-FR"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00A9C5"/>
              </a:buClr>
              <a:buFont typeface="Leelawadee UI Semilight"/>
              <a:buChar char="&gt;"/>
            </a:pPr>
            <a:endParaRPr lang="fr-FR" sz="1800" dirty="0">
              <a:latin typeface="Arial MT"/>
              <a:cs typeface="Arial MT"/>
            </a:endParaRPr>
          </a:p>
          <a:p>
            <a:pPr marL="819785" marR="5080" indent="-807720">
              <a:lnSpc>
                <a:spcPct val="114700"/>
              </a:lnSpc>
              <a:spcBef>
                <a:spcPts val="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Exemple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: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Création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d’un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subnet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passant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argument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l’attribut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“ID”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son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VPC </a:t>
            </a:r>
            <a:r>
              <a:rPr lang="fr-FR"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(récupéré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d’une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datasource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endParaRPr lang="fr-FR" sz="1800" dirty="0">
              <a:latin typeface="Arial MT"/>
              <a:cs typeface="Arial M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C2C9A962-33B0-ACE8-21FB-4E6131C3F3F9}"/>
              </a:ext>
            </a:extLst>
          </p:cNvPr>
          <p:cNvSpPr txBox="1"/>
          <p:nvPr/>
        </p:nvSpPr>
        <p:spPr>
          <a:xfrm>
            <a:off x="1433268" y="5461049"/>
            <a:ext cx="1369788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ﬁltres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/>
                <a:cs typeface="Tahoma"/>
              </a:rPr>
              <a:t>doivent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permettre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récupérer</a:t>
            </a:r>
            <a:r>
              <a:rPr sz="18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4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8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unique</a:t>
            </a:r>
            <a:r>
              <a:rPr sz="18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résultat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sinon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retourne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une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Tahoma"/>
                <a:cs typeface="Tahoma"/>
              </a:rPr>
              <a:t>erreur.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9F88C19-2DC5-4482-5B60-F1BD32188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" y="3194315"/>
            <a:ext cx="12160250" cy="25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95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Output</a:t>
            </a: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1094D812-EC8B-24FF-C4D5-4AC546E9C718}"/>
              </a:ext>
            </a:extLst>
          </p:cNvPr>
          <p:cNvSpPr txBox="1"/>
          <p:nvPr/>
        </p:nvSpPr>
        <p:spPr>
          <a:xfrm>
            <a:off x="2129292" y="1080439"/>
            <a:ext cx="1814449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Permet d’afficher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en</a:t>
            </a:r>
            <a:r>
              <a:rPr lang="fr-FR" sz="1800" i="1" spc="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console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et</a:t>
            </a:r>
            <a:r>
              <a:rPr lang="fr-FR" sz="1800" i="1" spc="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de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sauver</a:t>
            </a:r>
            <a:r>
              <a:rPr lang="fr-FR" sz="1800" i="1" spc="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dans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le</a:t>
            </a:r>
            <a:r>
              <a:rPr lang="fr-FR" sz="1800" i="1" spc="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10" dirty="0" err="1">
                <a:solidFill>
                  <a:srgbClr val="31373B"/>
                </a:solidFill>
                <a:latin typeface="Arial"/>
                <a:cs typeface="Arial"/>
              </a:rPr>
              <a:t>tfstate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 la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5" dirty="0">
                <a:solidFill>
                  <a:srgbClr val="31373B"/>
                </a:solidFill>
                <a:latin typeface="Arial"/>
                <a:cs typeface="Arial"/>
              </a:rPr>
              <a:t>valeur</a:t>
            </a:r>
            <a:r>
              <a:rPr lang="fr-FR" sz="1800" i="1" spc="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d’un</a:t>
            </a:r>
            <a:r>
              <a:rPr lang="fr-FR" sz="1800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1800" i="1" spc="-10" dirty="0">
                <a:solidFill>
                  <a:srgbClr val="31373B"/>
                </a:solidFill>
                <a:latin typeface="Arial"/>
                <a:cs typeface="Arial"/>
              </a:rPr>
              <a:t>attribut</a:t>
            </a:r>
            <a:endParaRPr lang="fr-FR" sz="1800" dirty="0">
              <a:latin typeface="Arial"/>
              <a:cs typeface="Arial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18025A0-B0B2-3EF7-18D3-1B0420424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37" y="1876168"/>
            <a:ext cx="11399175" cy="25708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03C74F2-60C5-B603-3F37-99BA2408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873" y="5183355"/>
            <a:ext cx="6630504" cy="104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76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Commande output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EA0583D1-92F3-8D15-3F55-A919AF23B433}"/>
              </a:ext>
            </a:extLst>
          </p:cNvPr>
          <p:cNvSpPr txBox="1"/>
          <p:nvPr/>
        </p:nvSpPr>
        <p:spPr>
          <a:xfrm>
            <a:off x="326468" y="1549788"/>
            <a:ext cx="15408832" cy="8560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8030" marR="6423660" indent="-7359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d’extraire</a:t>
            </a:r>
            <a:r>
              <a:rPr sz="1800" spc="5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la valeur</a:t>
            </a:r>
            <a:r>
              <a:rPr sz="1800" b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31373B"/>
                </a:solidFill>
                <a:latin typeface="Arial"/>
                <a:cs typeface="Arial"/>
              </a:rPr>
              <a:t>d’une </a:t>
            </a:r>
            <a:r>
              <a:rPr sz="1800" b="1" spc="-97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variable</a:t>
            </a:r>
            <a:r>
              <a:rPr sz="1800" b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output</a:t>
            </a:r>
            <a:r>
              <a:rPr sz="1800" b="1" spc="2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depuis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le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5" dirty="0" err="1">
                <a:solidFill>
                  <a:srgbClr val="31373B"/>
                </a:solidFill>
                <a:latin typeface="Arial MT"/>
                <a:cs typeface="Arial MT"/>
              </a:rPr>
              <a:t>tfstate</a:t>
            </a:r>
            <a:endParaRPr lang="fr-FR" sz="1800" dirty="0">
              <a:latin typeface="Arial MT"/>
              <a:cs typeface="Arial MT"/>
            </a:endParaRPr>
          </a:p>
          <a:p>
            <a:pPr marL="748030" marR="6423660" indent="-7359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Exemple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  <a:p>
            <a:pPr marL="1334770" marR="7421880" lvl="2" indent="-521334">
              <a:lnSpc>
                <a:spcPct val="100000"/>
              </a:lnSpc>
              <a:spcBef>
                <a:spcPts val="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334770" algn="l"/>
                <a:tab pos="1335405" algn="l"/>
              </a:tabLst>
            </a:pP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Affiche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 valeur de l’id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l’instance.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9BAF7AD6-E454-F449-48D1-B91834464C11}"/>
              </a:ext>
            </a:extLst>
          </p:cNvPr>
          <p:cNvSpPr/>
          <p:nvPr/>
        </p:nvSpPr>
        <p:spPr>
          <a:xfrm>
            <a:off x="6316751" y="3032376"/>
            <a:ext cx="5646649" cy="856005"/>
          </a:xfrm>
          <a:custGeom>
            <a:avLst/>
            <a:gdLst/>
            <a:ahLst/>
            <a:cxnLst/>
            <a:rect l="l" t="t" r="r" b="b"/>
            <a:pathLst>
              <a:path w="8190230" h="1269364">
                <a:moveTo>
                  <a:pt x="8097859" y="1269039"/>
                </a:moveTo>
                <a:lnTo>
                  <a:pt x="91751" y="1269039"/>
                </a:lnTo>
                <a:lnTo>
                  <a:pt x="56037" y="1261829"/>
                </a:lnTo>
                <a:lnTo>
                  <a:pt x="26873" y="1242166"/>
                </a:lnTo>
                <a:lnTo>
                  <a:pt x="7210" y="1213002"/>
                </a:lnTo>
                <a:lnTo>
                  <a:pt x="0" y="1177287"/>
                </a:lnTo>
                <a:lnTo>
                  <a:pt x="0" y="91751"/>
                </a:lnTo>
                <a:lnTo>
                  <a:pt x="7210" y="56037"/>
                </a:lnTo>
                <a:lnTo>
                  <a:pt x="26873" y="26873"/>
                </a:lnTo>
                <a:lnTo>
                  <a:pt x="56037" y="7210"/>
                </a:lnTo>
                <a:lnTo>
                  <a:pt x="91751" y="0"/>
                </a:lnTo>
                <a:lnTo>
                  <a:pt x="8097859" y="0"/>
                </a:lnTo>
                <a:lnTo>
                  <a:pt x="8148763" y="15415"/>
                </a:lnTo>
                <a:lnTo>
                  <a:pt x="8182627" y="56639"/>
                </a:lnTo>
                <a:lnTo>
                  <a:pt x="8189612" y="91751"/>
                </a:lnTo>
                <a:lnTo>
                  <a:pt x="8189612" y="1177287"/>
                </a:lnTo>
                <a:lnTo>
                  <a:pt x="8182401" y="1213002"/>
                </a:lnTo>
                <a:lnTo>
                  <a:pt x="8162738" y="1242166"/>
                </a:lnTo>
                <a:lnTo>
                  <a:pt x="8133573" y="1261829"/>
                </a:lnTo>
                <a:lnTo>
                  <a:pt x="8097859" y="1269039"/>
                </a:lnTo>
                <a:close/>
              </a:path>
            </a:pathLst>
          </a:custGeom>
          <a:solidFill>
            <a:srgbClr val="434E55"/>
          </a:solidFill>
        </p:spPr>
        <p:txBody>
          <a:bodyPr wrap="square" lIns="0" tIns="0" rIns="0" bIns="0" rtlCol="0"/>
          <a:lstStyle/>
          <a:p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A24C029-21DD-6B35-A170-48128B349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148" y="2947647"/>
            <a:ext cx="4138474" cy="1025463"/>
          </a:xfrm>
          <a:prstGeom prst="rect">
            <a:avLst/>
          </a:prstGeom>
        </p:spPr>
      </p:pic>
      <p:sp>
        <p:nvSpPr>
          <p:cNvPr id="19" name="object 2">
            <a:extLst>
              <a:ext uri="{FF2B5EF4-FFF2-40B4-BE49-F238E27FC236}">
                <a16:creationId xmlns:a16="http://schemas.microsoft.com/office/drawing/2014/main" id="{7B4ABA35-9F8C-A3AC-E73D-D7796172E1EE}"/>
              </a:ext>
            </a:extLst>
          </p:cNvPr>
          <p:cNvSpPr/>
          <p:nvPr/>
        </p:nvSpPr>
        <p:spPr>
          <a:xfrm>
            <a:off x="1780345" y="4769153"/>
            <a:ext cx="7630355" cy="742648"/>
          </a:xfrm>
          <a:custGeom>
            <a:avLst/>
            <a:gdLst/>
            <a:ahLst/>
            <a:cxnLst/>
            <a:rect l="l" t="t" r="r" b="b"/>
            <a:pathLst>
              <a:path w="16904970" h="983615">
                <a:moveTo>
                  <a:pt x="16740489" y="983208"/>
                </a:moveTo>
                <a:lnTo>
                  <a:pt x="163871" y="983208"/>
                </a:lnTo>
                <a:lnTo>
                  <a:pt x="120307" y="977355"/>
                </a:lnTo>
                <a:lnTo>
                  <a:pt x="81162" y="960835"/>
                </a:lnTo>
                <a:lnTo>
                  <a:pt x="47996" y="935211"/>
                </a:lnTo>
                <a:lnTo>
                  <a:pt x="22373" y="902046"/>
                </a:lnTo>
                <a:lnTo>
                  <a:pt x="5853" y="862900"/>
                </a:lnTo>
                <a:lnTo>
                  <a:pt x="0" y="819337"/>
                </a:lnTo>
                <a:lnTo>
                  <a:pt x="0" y="163871"/>
                </a:lnTo>
                <a:lnTo>
                  <a:pt x="5853" y="120307"/>
                </a:lnTo>
                <a:lnTo>
                  <a:pt x="22373" y="81162"/>
                </a:lnTo>
                <a:lnTo>
                  <a:pt x="47996" y="47996"/>
                </a:lnTo>
                <a:lnTo>
                  <a:pt x="81162" y="22373"/>
                </a:lnTo>
                <a:lnTo>
                  <a:pt x="120307" y="5853"/>
                </a:lnTo>
                <a:lnTo>
                  <a:pt x="163871" y="0"/>
                </a:lnTo>
                <a:lnTo>
                  <a:pt x="16740489" y="0"/>
                </a:lnTo>
                <a:lnTo>
                  <a:pt x="16803200" y="12474"/>
                </a:lnTo>
                <a:lnTo>
                  <a:pt x="16856364" y="47996"/>
                </a:lnTo>
                <a:lnTo>
                  <a:pt x="16891887" y="101160"/>
                </a:lnTo>
                <a:lnTo>
                  <a:pt x="16904360" y="163871"/>
                </a:lnTo>
                <a:lnTo>
                  <a:pt x="16904360" y="819337"/>
                </a:lnTo>
                <a:lnTo>
                  <a:pt x="16898507" y="862900"/>
                </a:lnTo>
                <a:lnTo>
                  <a:pt x="16881987" y="902046"/>
                </a:lnTo>
                <a:lnTo>
                  <a:pt x="16856363" y="935211"/>
                </a:lnTo>
                <a:lnTo>
                  <a:pt x="16823198" y="960835"/>
                </a:lnTo>
                <a:lnTo>
                  <a:pt x="16784052" y="977355"/>
                </a:lnTo>
                <a:lnTo>
                  <a:pt x="16740489" y="983208"/>
                </a:lnTo>
                <a:close/>
              </a:path>
            </a:pathLst>
          </a:custGeom>
          <a:solidFill>
            <a:srgbClr val="5A37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112EADDB-0BDB-81D1-2E3A-45EABBAAB014}"/>
              </a:ext>
            </a:extLst>
          </p:cNvPr>
          <p:cNvSpPr txBox="1"/>
          <p:nvPr/>
        </p:nvSpPr>
        <p:spPr>
          <a:xfrm>
            <a:off x="1943112" y="4899385"/>
            <a:ext cx="7630355" cy="4821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75" dirty="0">
                <a:solidFill>
                  <a:srgbClr val="FFFFFF"/>
                </a:solidFill>
                <a:latin typeface="Tahoma"/>
                <a:cs typeface="Tahoma"/>
              </a:rPr>
              <a:t>Nécessite</a:t>
            </a:r>
            <a:r>
              <a:rPr sz="30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sz="305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305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ahoma"/>
                <a:cs typeface="Tahoma"/>
              </a:rPr>
              <a:t>layer</a:t>
            </a:r>
            <a:r>
              <a:rPr sz="30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ahoma"/>
                <a:cs typeface="Tahoma"/>
              </a:rPr>
              <a:t>soit</a:t>
            </a:r>
            <a:r>
              <a:rPr sz="30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-5" dirty="0">
                <a:solidFill>
                  <a:srgbClr val="FFFFFF"/>
                </a:solidFill>
                <a:latin typeface="Tahoma"/>
                <a:cs typeface="Tahoma"/>
              </a:rPr>
              <a:t>déjà</a:t>
            </a:r>
            <a:r>
              <a:rPr sz="30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5" dirty="0">
                <a:solidFill>
                  <a:srgbClr val="FFFFFF"/>
                </a:solidFill>
                <a:latin typeface="Tahoma"/>
                <a:cs typeface="Tahoma"/>
              </a:rPr>
              <a:t>existante</a:t>
            </a:r>
            <a:r>
              <a:rPr sz="30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-225" dirty="0">
                <a:solidFill>
                  <a:srgbClr val="FFFFFF"/>
                </a:solidFill>
                <a:latin typeface="Tahoma"/>
                <a:cs typeface="Tahoma"/>
              </a:rPr>
              <a:t>!</a:t>
            </a:r>
            <a:endParaRPr sz="305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9221529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Rappel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F42CF42-47F6-2D32-DFE5-68BABD22BDEC}"/>
              </a:ext>
            </a:extLst>
          </p:cNvPr>
          <p:cNvSpPr txBox="1"/>
          <p:nvPr/>
        </p:nvSpPr>
        <p:spPr>
          <a:xfrm>
            <a:off x="6524802" y="1580762"/>
            <a:ext cx="426212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5" dirty="0">
                <a:solidFill>
                  <a:srgbClr val="FAB433"/>
                </a:solidFill>
                <a:latin typeface="Arial MT"/>
                <a:cs typeface="Arial MT"/>
              </a:rPr>
              <a:t>&lt;type&gt;.&lt;nom&gt;.&lt;attribut&gt;</a:t>
            </a:r>
            <a:endParaRPr sz="3050">
              <a:latin typeface="Arial MT"/>
              <a:cs typeface="Arial MT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2484E06-3EAA-F50B-E62A-A567B319CAF7}"/>
              </a:ext>
            </a:extLst>
          </p:cNvPr>
          <p:cNvSpPr txBox="1"/>
          <p:nvPr/>
        </p:nvSpPr>
        <p:spPr>
          <a:xfrm>
            <a:off x="6524802" y="5493249"/>
            <a:ext cx="513143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5" dirty="0">
                <a:solidFill>
                  <a:srgbClr val="FAB433"/>
                </a:solidFill>
                <a:latin typeface="Arial MT"/>
                <a:cs typeface="Arial MT"/>
              </a:rPr>
              <a:t>data.&lt;type&gt;.&lt;nom&gt;.&lt;attribut&gt;</a:t>
            </a:r>
            <a:endParaRPr sz="3050">
              <a:latin typeface="Arial MT"/>
              <a:cs typeface="Arial MT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8865B145-959F-47AA-3D7F-F5C061F6F6D3}"/>
              </a:ext>
            </a:extLst>
          </p:cNvPr>
          <p:cNvSpPr txBox="1"/>
          <p:nvPr/>
        </p:nvSpPr>
        <p:spPr>
          <a:xfrm>
            <a:off x="6524802" y="2850791"/>
            <a:ext cx="185547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25" dirty="0">
                <a:solidFill>
                  <a:srgbClr val="FAB433"/>
                </a:solidFill>
                <a:latin typeface="Arial MT"/>
                <a:cs typeface="Arial MT"/>
              </a:rPr>
              <a:t>var.&lt;nom&gt;</a:t>
            </a:r>
            <a:endParaRPr sz="3050">
              <a:latin typeface="Arial MT"/>
              <a:cs typeface="Arial MT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BE883153-EC39-BADB-6C60-42D818639D82}"/>
              </a:ext>
            </a:extLst>
          </p:cNvPr>
          <p:cNvSpPr txBox="1"/>
          <p:nvPr/>
        </p:nvSpPr>
        <p:spPr>
          <a:xfrm>
            <a:off x="673982" y="1580762"/>
            <a:ext cx="40233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83965" algn="l"/>
              </a:tabLst>
            </a:pPr>
            <a:r>
              <a:rPr sz="3050" i="1" spc="-5" dirty="0">
                <a:latin typeface="Arial"/>
                <a:cs typeface="Arial"/>
              </a:rPr>
              <a:t>Resourc</a:t>
            </a:r>
            <a:r>
              <a:rPr sz="3050" i="1" dirty="0">
                <a:latin typeface="Arial"/>
                <a:cs typeface="Arial"/>
              </a:rPr>
              <a:t>e</a:t>
            </a:r>
            <a:r>
              <a:rPr sz="3050" i="1" spc="-120" dirty="0">
                <a:latin typeface="Arial"/>
                <a:cs typeface="Arial"/>
              </a:rPr>
              <a:t> </a:t>
            </a:r>
            <a:r>
              <a:rPr sz="3050" i="1" spc="-5" dirty="0">
                <a:latin typeface="Arial"/>
                <a:cs typeface="Arial"/>
              </a:rPr>
              <a:t>Attribute</a:t>
            </a:r>
            <a:r>
              <a:rPr sz="3050" i="1" dirty="0">
                <a:latin typeface="Arial"/>
                <a:cs typeface="Arial"/>
              </a:rPr>
              <a:t>s	=</a:t>
            </a:r>
            <a:endParaRPr sz="3050">
              <a:latin typeface="Arial"/>
              <a:cs typeface="Arial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374FE0DA-BBE1-DDAC-C9AF-1A75EAA6D5A6}"/>
              </a:ext>
            </a:extLst>
          </p:cNvPr>
          <p:cNvSpPr txBox="1"/>
          <p:nvPr/>
        </p:nvSpPr>
        <p:spPr>
          <a:xfrm>
            <a:off x="673982" y="2850791"/>
            <a:ext cx="22072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i="1" spc="-20" dirty="0">
                <a:latin typeface="Arial"/>
                <a:cs typeface="Arial"/>
              </a:rPr>
              <a:t>Variable</a:t>
            </a:r>
            <a:r>
              <a:rPr sz="3050" i="1" spc="-75" dirty="0">
                <a:latin typeface="Arial"/>
                <a:cs typeface="Arial"/>
              </a:rPr>
              <a:t> </a:t>
            </a:r>
            <a:r>
              <a:rPr sz="3050" i="1" spc="-5" dirty="0">
                <a:latin typeface="Arial"/>
                <a:cs typeface="Arial"/>
              </a:rPr>
              <a:t>Call</a:t>
            </a:r>
            <a:endParaRPr sz="3050">
              <a:latin typeface="Arial"/>
              <a:cs typeface="Arial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3B0A559B-A0C4-B8ED-3A50-942D3F82049B}"/>
              </a:ext>
            </a:extLst>
          </p:cNvPr>
          <p:cNvSpPr txBox="1"/>
          <p:nvPr/>
        </p:nvSpPr>
        <p:spPr>
          <a:xfrm>
            <a:off x="3691169" y="2850791"/>
            <a:ext cx="25209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i="1" dirty="0">
                <a:latin typeface="Arial"/>
                <a:cs typeface="Arial"/>
              </a:rPr>
              <a:t>=</a:t>
            </a:r>
            <a:endParaRPr sz="3050">
              <a:latin typeface="Arial"/>
              <a:cs typeface="Arial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50D2FEFF-BB14-AA6A-5FEB-7D8D0FCFAA46}"/>
              </a:ext>
            </a:extLst>
          </p:cNvPr>
          <p:cNvSpPr txBox="1"/>
          <p:nvPr/>
        </p:nvSpPr>
        <p:spPr>
          <a:xfrm>
            <a:off x="673982" y="5493249"/>
            <a:ext cx="278130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i="1" spc="-5" dirty="0">
                <a:latin typeface="Arial"/>
                <a:cs typeface="Arial"/>
              </a:rPr>
              <a:t>Datasource</a:t>
            </a:r>
            <a:r>
              <a:rPr sz="3050" i="1" spc="-75" dirty="0">
                <a:latin typeface="Arial"/>
                <a:cs typeface="Arial"/>
              </a:rPr>
              <a:t> </a:t>
            </a:r>
            <a:r>
              <a:rPr sz="3050" i="1" spc="-5" dirty="0">
                <a:latin typeface="Arial"/>
                <a:cs typeface="Arial"/>
              </a:rPr>
              <a:t>Call</a:t>
            </a:r>
            <a:endParaRPr sz="3050">
              <a:latin typeface="Arial"/>
              <a:cs typeface="Arial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C131CC32-34A2-1EB1-0D1F-07A23A6C4220}"/>
              </a:ext>
            </a:extLst>
          </p:cNvPr>
          <p:cNvSpPr txBox="1"/>
          <p:nvPr/>
        </p:nvSpPr>
        <p:spPr>
          <a:xfrm>
            <a:off x="4445465" y="5493249"/>
            <a:ext cx="25209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i="1" dirty="0">
                <a:latin typeface="Arial"/>
                <a:cs typeface="Arial"/>
              </a:rPr>
              <a:t>=</a:t>
            </a:r>
            <a:endParaRPr sz="3050">
              <a:latin typeface="Arial"/>
              <a:cs typeface="Arial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9ACFDE1F-5F56-204E-51D1-827E6644B048}"/>
              </a:ext>
            </a:extLst>
          </p:cNvPr>
          <p:cNvSpPr txBox="1"/>
          <p:nvPr/>
        </p:nvSpPr>
        <p:spPr>
          <a:xfrm>
            <a:off x="673982" y="4172020"/>
            <a:ext cx="1726564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i="1" spc="-5" dirty="0">
                <a:latin typeface="Arial"/>
                <a:cs typeface="Arial"/>
              </a:rPr>
              <a:t>Local</a:t>
            </a:r>
            <a:r>
              <a:rPr sz="3050" i="1" spc="-80" dirty="0">
                <a:latin typeface="Arial"/>
                <a:cs typeface="Arial"/>
              </a:rPr>
              <a:t> </a:t>
            </a:r>
            <a:r>
              <a:rPr sz="3050" i="1" spc="-5" dirty="0">
                <a:latin typeface="Arial"/>
                <a:cs typeface="Arial"/>
              </a:rPr>
              <a:t>Call</a:t>
            </a:r>
            <a:endParaRPr sz="3050">
              <a:latin typeface="Arial"/>
              <a:cs typeface="Arial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95911581-23DF-86CF-4786-BF3E76CFB968}"/>
              </a:ext>
            </a:extLst>
          </p:cNvPr>
          <p:cNvSpPr txBox="1"/>
          <p:nvPr/>
        </p:nvSpPr>
        <p:spPr>
          <a:xfrm>
            <a:off x="3691169" y="4172020"/>
            <a:ext cx="25209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i="1" dirty="0">
                <a:latin typeface="Arial"/>
                <a:cs typeface="Arial"/>
              </a:rPr>
              <a:t>=</a:t>
            </a:r>
            <a:endParaRPr sz="3050">
              <a:latin typeface="Arial"/>
              <a:cs typeface="Arial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EB01A074-2CE5-F0C5-D2E9-53A03B02F493}"/>
              </a:ext>
            </a:extLst>
          </p:cNvPr>
          <p:cNvSpPr txBox="1"/>
          <p:nvPr/>
        </p:nvSpPr>
        <p:spPr>
          <a:xfrm>
            <a:off x="6524802" y="4172020"/>
            <a:ext cx="213677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5" dirty="0">
                <a:solidFill>
                  <a:srgbClr val="FAB433"/>
                </a:solidFill>
                <a:latin typeface="Arial MT"/>
                <a:cs typeface="Arial MT"/>
              </a:rPr>
              <a:t>local.&lt;nom&gt;</a:t>
            </a:r>
            <a:endParaRPr sz="305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39958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Meta Arguments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8ABBF26-4BB7-E3DB-A83D-C5ADDD0C2BA2}"/>
              </a:ext>
            </a:extLst>
          </p:cNvPr>
          <p:cNvSpPr txBox="1"/>
          <p:nvPr/>
        </p:nvSpPr>
        <p:spPr>
          <a:xfrm>
            <a:off x="374494" y="1159319"/>
            <a:ext cx="15286990" cy="2088392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72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Permettent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changer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comportement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certaines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resources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63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Forcer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dépendance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entre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2 resources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spcBef>
                <a:spcPts val="63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Créer plusieurs fois la même resource</a:t>
            </a:r>
          </a:p>
          <a:p>
            <a:pPr marL="1825625" lvl="1" indent="-762635">
              <a:spcBef>
                <a:spcPts val="63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Modifier son cycle de vie(create, update, destroy)</a:t>
            </a: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A9C5"/>
              </a:buClr>
              <a:buFont typeface="Leelawadee UI Semilight"/>
              <a:buChar char="&gt;"/>
            </a:pPr>
            <a:endParaRPr sz="1800" dirty="0">
              <a:latin typeface="Arial MT"/>
              <a:cs typeface="Arial MT"/>
            </a:endParaRPr>
          </a:p>
          <a:p>
            <a:pPr marL="819785" indent="-807720">
              <a:spcBef>
                <a:spcPts val="72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</a:rPr>
              <a:t>S’utilise sur n’importe quel type de resource comme un attribut classique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DA9F2597-8B83-5073-9503-0ED59F9EA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" y="3693486"/>
            <a:ext cx="11763375" cy="21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65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endParaRPr lang="fr-FR" dirty="0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5AF8B32B-BA1F-348B-D131-D33355E1101C}"/>
              </a:ext>
            </a:extLst>
          </p:cNvPr>
          <p:cNvGrpSpPr/>
          <p:nvPr/>
        </p:nvGrpSpPr>
        <p:grpSpPr>
          <a:xfrm>
            <a:off x="0" y="1843314"/>
            <a:ext cx="12160250" cy="3468461"/>
            <a:chOff x="0" y="1811677"/>
            <a:chExt cx="20104100" cy="6156325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176623A2-FB51-5C25-DBFF-3158784CCB1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811677"/>
              <a:ext cx="20104100" cy="6155919"/>
            </a:xfrm>
            <a:prstGeom prst="rect">
              <a:avLst/>
            </a:prstGeom>
          </p:spPr>
        </p:pic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5A2E1CA5-EBB9-1FEE-7D1D-C50501AF6DF3}"/>
                </a:ext>
              </a:extLst>
            </p:cNvPr>
            <p:cNvSpPr/>
            <p:nvPr/>
          </p:nvSpPr>
          <p:spPr>
            <a:xfrm>
              <a:off x="13215171" y="1898005"/>
              <a:ext cx="6650355" cy="1062990"/>
            </a:xfrm>
            <a:custGeom>
              <a:avLst/>
              <a:gdLst/>
              <a:ahLst/>
              <a:cxnLst/>
              <a:rect l="l" t="t" r="r" b="b"/>
              <a:pathLst>
                <a:path w="6650355" h="1062989">
                  <a:moveTo>
                    <a:pt x="6650332" y="1062400"/>
                  </a:moveTo>
                  <a:lnTo>
                    <a:pt x="0" y="1062400"/>
                  </a:lnTo>
                  <a:lnTo>
                    <a:pt x="0" y="0"/>
                  </a:lnTo>
                  <a:lnTo>
                    <a:pt x="6650332" y="0"/>
                  </a:lnTo>
                  <a:lnTo>
                    <a:pt x="6650332" y="106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672114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Meta </a:t>
            </a:r>
            <a:r>
              <a:rPr lang="fr-FR" dirty="0" err="1"/>
              <a:t>Parameter</a:t>
            </a:r>
            <a:r>
              <a:rPr lang="fr-FR" dirty="0"/>
              <a:t> – </a:t>
            </a:r>
            <a:r>
              <a:rPr lang="fr-FR" dirty="0" err="1"/>
              <a:t>depends_on</a:t>
            </a:r>
            <a:endParaRPr lang="fr-FR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8ABBF26-4BB7-E3DB-A83D-C5ADDD0C2BA2}"/>
              </a:ext>
            </a:extLst>
          </p:cNvPr>
          <p:cNvSpPr txBox="1"/>
          <p:nvPr/>
        </p:nvSpPr>
        <p:spPr>
          <a:xfrm>
            <a:off x="374494" y="1159319"/>
            <a:ext cx="15286990" cy="107785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72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50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gère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manière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implicite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et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automatique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dépendances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entre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ressources</a:t>
            </a:r>
            <a:endParaRPr lang="fr-FR" sz="1800" dirty="0">
              <a:latin typeface="Arial MT"/>
              <a:cs typeface="Arial MT"/>
            </a:endParaRPr>
          </a:p>
          <a:p>
            <a:pPr marL="1063625">
              <a:lnSpc>
                <a:spcPct val="100000"/>
              </a:lnSpc>
              <a:spcBef>
                <a:spcPts val="630"/>
              </a:spcBef>
              <a:tabLst>
                <a:tab pos="1825625" algn="l"/>
              </a:tabLst>
            </a:pPr>
            <a:r>
              <a:rPr lang="fr-FR" sz="1400" spc="5" dirty="0">
                <a:solidFill>
                  <a:schemeClr val="bg2"/>
                </a:solidFill>
                <a:latin typeface="Leelawadee UI Semilight"/>
                <a:cs typeface="Leelawadee UI Semilight"/>
              </a:rPr>
              <a:t>&gt;</a:t>
            </a:r>
            <a:r>
              <a:rPr lang="fr-FR" sz="1400" spc="5" dirty="0">
                <a:solidFill>
                  <a:srgbClr val="00A9C5"/>
                </a:solidFill>
                <a:latin typeface="Leelawadee UI Semilight"/>
                <a:cs typeface="Leelawadee UI Semilight"/>
              </a:rPr>
              <a:t>	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VPC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&gt;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Subnet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&gt;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5" dirty="0" err="1">
                <a:solidFill>
                  <a:srgbClr val="31373B"/>
                </a:solidFill>
                <a:latin typeface="Arial MT"/>
                <a:cs typeface="Arial MT"/>
              </a:rPr>
              <a:t>SecurityGroups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&gt;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Instances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62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b="1" spc="-10" dirty="0" err="1">
                <a:solidFill>
                  <a:srgbClr val="31373B"/>
                </a:solidFill>
                <a:latin typeface="Courier New"/>
                <a:cs typeface="Courier New"/>
              </a:rPr>
              <a:t>depends_on</a:t>
            </a:r>
            <a:r>
              <a:rPr lang="fr-FR" sz="1800" b="1" spc="-1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lang="fr-FR" sz="1800" b="1" spc="-1145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forcer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manière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explicite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dépendance</a:t>
            </a: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45995F-8A7D-2858-E70F-D84602673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43" y="2731194"/>
            <a:ext cx="5881757" cy="3376490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2949545B-CD7B-B4C6-72FE-FB37BAACD9B7}"/>
              </a:ext>
            </a:extLst>
          </p:cNvPr>
          <p:cNvSpPr/>
          <p:nvPr/>
        </p:nvSpPr>
        <p:spPr>
          <a:xfrm>
            <a:off x="7691328" y="3681648"/>
            <a:ext cx="3683179" cy="1475581"/>
          </a:xfrm>
          <a:custGeom>
            <a:avLst/>
            <a:gdLst/>
            <a:ahLst/>
            <a:cxnLst/>
            <a:rect l="l" t="t" r="r" b="b"/>
            <a:pathLst>
              <a:path w="4891405" h="2190115">
                <a:moveTo>
                  <a:pt x="4525855" y="2189637"/>
                </a:moveTo>
                <a:lnTo>
                  <a:pt x="364947" y="2189637"/>
                </a:lnTo>
                <a:lnTo>
                  <a:pt x="315425" y="2186306"/>
                </a:lnTo>
                <a:lnTo>
                  <a:pt x="267929" y="2176601"/>
                </a:lnTo>
                <a:lnTo>
                  <a:pt x="222892" y="2160958"/>
                </a:lnTo>
                <a:lnTo>
                  <a:pt x="180751" y="2139811"/>
                </a:lnTo>
                <a:lnTo>
                  <a:pt x="141938" y="2113596"/>
                </a:lnTo>
                <a:lnTo>
                  <a:pt x="106890" y="2082747"/>
                </a:lnTo>
                <a:lnTo>
                  <a:pt x="76041" y="2047699"/>
                </a:lnTo>
                <a:lnTo>
                  <a:pt x="49825" y="2008886"/>
                </a:lnTo>
                <a:lnTo>
                  <a:pt x="28679" y="1966744"/>
                </a:lnTo>
                <a:lnTo>
                  <a:pt x="13036" y="1921708"/>
                </a:lnTo>
                <a:lnTo>
                  <a:pt x="3331" y="1874211"/>
                </a:lnTo>
                <a:lnTo>
                  <a:pt x="0" y="1824690"/>
                </a:lnTo>
                <a:lnTo>
                  <a:pt x="0" y="364947"/>
                </a:lnTo>
                <a:lnTo>
                  <a:pt x="3331" y="315425"/>
                </a:lnTo>
                <a:lnTo>
                  <a:pt x="13036" y="267929"/>
                </a:lnTo>
                <a:lnTo>
                  <a:pt x="28679" y="222893"/>
                </a:lnTo>
                <a:lnTo>
                  <a:pt x="49825" y="180751"/>
                </a:lnTo>
                <a:lnTo>
                  <a:pt x="76041" y="141938"/>
                </a:lnTo>
                <a:lnTo>
                  <a:pt x="106890" y="106890"/>
                </a:lnTo>
                <a:lnTo>
                  <a:pt x="141938" y="76041"/>
                </a:lnTo>
                <a:lnTo>
                  <a:pt x="180751" y="49825"/>
                </a:lnTo>
                <a:lnTo>
                  <a:pt x="222892" y="28679"/>
                </a:lnTo>
                <a:lnTo>
                  <a:pt x="267929" y="13036"/>
                </a:lnTo>
                <a:lnTo>
                  <a:pt x="315425" y="3331"/>
                </a:lnTo>
                <a:lnTo>
                  <a:pt x="364947" y="0"/>
                </a:lnTo>
                <a:lnTo>
                  <a:pt x="4525855" y="0"/>
                </a:lnTo>
                <a:lnTo>
                  <a:pt x="4573825" y="3164"/>
                </a:lnTo>
                <a:lnTo>
                  <a:pt x="4620567" y="12503"/>
                </a:lnTo>
                <a:lnTo>
                  <a:pt x="4665514" y="27779"/>
                </a:lnTo>
                <a:lnTo>
                  <a:pt x="4708099" y="48759"/>
                </a:lnTo>
                <a:lnTo>
                  <a:pt x="4747753" y="75208"/>
                </a:lnTo>
                <a:lnTo>
                  <a:pt x="4783911" y="106890"/>
                </a:lnTo>
                <a:lnTo>
                  <a:pt x="4815593" y="143048"/>
                </a:lnTo>
                <a:lnTo>
                  <a:pt x="4842042" y="182703"/>
                </a:lnTo>
                <a:lnTo>
                  <a:pt x="4863022" y="225287"/>
                </a:lnTo>
                <a:lnTo>
                  <a:pt x="4878298" y="270234"/>
                </a:lnTo>
                <a:lnTo>
                  <a:pt x="4887636" y="316976"/>
                </a:lnTo>
                <a:lnTo>
                  <a:pt x="4890801" y="364947"/>
                </a:lnTo>
                <a:lnTo>
                  <a:pt x="4890801" y="1824690"/>
                </a:lnTo>
                <a:lnTo>
                  <a:pt x="4887470" y="1874211"/>
                </a:lnTo>
                <a:lnTo>
                  <a:pt x="4877765" y="1921708"/>
                </a:lnTo>
                <a:lnTo>
                  <a:pt x="4862122" y="1966744"/>
                </a:lnTo>
                <a:lnTo>
                  <a:pt x="4840976" y="2008886"/>
                </a:lnTo>
                <a:lnTo>
                  <a:pt x="4814760" y="2047699"/>
                </a:lnTo>
                <a:lnTo>
                  <a:pt x="4783911" y="2082747"/>
                </a:lnTo>
                <a:lnTo>
                  <a:pt x="4748863" y="2113596"/>
                </a:lnTo>
                <a:lnTo>
                  <a:pt x="4710051" y="2139811"/>
                </a:lnTo>
                <a:lnTo>
                  <a:pt x="4667909" y="2160958"/>
                </a:lnTo>
                <a:lnTo>
                  <a:pt x="4622873" y="2176601"/>
                </a:lnTo>
                <a:lnTo>
                  <a:pt x="4575376" y="2186306"/>
                </a:lnTo>
                <a:lnTo>
                  <a:pt x="4525855" y="21896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3F6CF5C1-20EE-8B77-30BC-13363C79C65D}"/>
              </a:ext>
            </a:extLst>
          </p:cNvPr>
          <p:cNvSpPr txBox="1"/>
          <p:nvPr/>
        </p:nvSpPr>
        <p:spPr>
          <a:xfrm>
            <a:off x="7950963" y="3928574"/>
            <a:ext cx="316391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utiliser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manière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exceptionnelle</a:t>
            </a:r>
            <a:r>
              <a:rPr sz="1800" spc="-100" dirty="0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en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connaissance</a:t>
            </a:r>
            <a:r>
              <a:rPr sz="18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cause.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77628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Meta </a:t>
            </a:r>
            <a:r>
              <a:rPr lang="fr-FR" dirty="0" err="1"/>
              <a:t>Parameter</a:t>
            </a:r>
            <a:r>
              <a:rPr lang="fr-FR" dirty="0"/>
              <a:t> - </a:t>
            </a:r>
            <a:r>
              <a:rPr lang="fr-FR" dirty="0" err="1"/>
              <a:t>Lifecycle</a:t>
            </a:r>
            <a:endParaRPr lang="fr-FR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8ABBF26-4BB7-E3DB-A83D-C5ADDD0C2BA2}"/>
              </a:ext>
            </a:extLst>
          </p:cNvPr>
          <p:cNvSpPr txBox="1"/>
          <p:nvPr/>
        </p:nvSpPr>
        <p:spPr>
          <a:xfrm>
            <a:off x="374494" y="1159319"/>
            <a:ext cx="15286990" cy="501739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850"/>
              </a:spcBef>
              <a:buClr>
                <a:srgbClr val="BC2C2A"/>
              </a:buClr>
              <a:buSzPct val="78873"/>
              <a:buFont typeface="Microsoft JhengHei"/>
              <a:buChar char="◉"/>
              <a:tabLst>
                <a:tab pos="819785" algn="l"/>
                <a:tab pos="820419" algn="l"/>
              </a:tabLst>
            </a:pPr>
            <a:r>
              <a:rPr lang="fr-FR" sz="1800" b="1" spc="-10" dirty="0" err="1">
                <a:solidFill>
                  <a:srgbClr val="31373B"/>
                </a:solidFill>
                <a:latin typeface="Courier New"/>
                <a:cs typeface="Courier New"/>
              </a:rPr>
              <a:t>create_before_destroy</a:t>
            </a:r>
            <a:endParaRPr lang="fr-FR" sz="1800" dirty="0">
              <a:latin typeface="Courier New"/>
              <a:cs typeface="Courier New"/>
            </a:endParaRPr>
          </a:p>
          <a:p>
            <a:pPr marL="1825625" lvl="1" indent="-783590">
              <a:lnSpc>
                <a:spcPct val="100000"/>
              </a:lnSpc>
              <a:spcBef>
                <a:spcPts val="65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Crée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nouvelle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 err="1">
                <a:solidFill>
                  <a:srgbClr val="31373B"/>
                </a:solidFill>
                <a:latin typeface="Arial MT"/>
                <a:cs typeface="Arial MT"/>
              </a:rPr>
              <a:t>resource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,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puis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détruit l’ancienne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4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Ex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lang="fr-FR" sz="1800" spc="-1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Ajouter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 nouvelle entrée DNS, puis détruire l’ancienne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entrée</a:t>
            </a:r>
            <a:endParaRPr lang="fr-FR"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00A9C5"/>
              </a:buClr>
              <a:buFont typeface="Leelawadee UI Semilight"/>
              <a:buChar char="&gt;"/>
            </a:pP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buClr>
                <a:schemeClr val="bg2"/>
              </a:buClr>
              <a:buSzPct val="78873"/>
              <a:buFont typeface="Microsoft JhengHei"/>
              <a:buChar char="◉"/>
              <a:tabLst>
                <a:tab pos="819785" algn="l"/>
                <a:tab pos="820419" algn="l"/>
              </a:tabLst>
            </a:pPr>
            <a:r>
              <a:rPr lang="fr-FR" sz="1800" b="1" spc="-10" dirty="0" err="1">
                <a:solidFill>
                  <a:srgbClr val="31373B"/>
                </a:solidFill>
                <a:latin typeface="Courier New"/>
                <a:cs typeface="Courier New"/>
              </a:rPr>
              <a:t>prevent_destroy</a:t>
            </a:r>
            <a:endParaRPr lang="fr-FR" sz="1800" dirty="0">
              <a:latin typeface="Courier New"/>
              <a:cs typeface="Courier New"/>
            </a:endParaRPr>
          </a:p>
          <a:p>
            <a:pPr marL="1825625" lvl="1" indent="-783590">
              <a:lnSpc>
                <a:spcPct val="100000"/>
              </a:lnSpc>
              <a:spcBef>
                <a:spcPts val="65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lang="fr-FR"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d’éviter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détruire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 err="1">
                <a:solidFill>
                  <a:srgbClr val="31373B"/>
                </a:solidFill>
                <a:latin typeface="Arial MT"/>
                <a:cs typeface="Arial MT"/>
              </a:rPr>
              <a:t>resource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4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Ex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Utile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environnement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production</a:t>
            </a:r>
            <a:endParaRPr lang="fr-FR"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A9C5"/>
              </a:buClr>
              <a:buFont typeface="Leelawadee UI Semilight"/>
              <a:buChar char="&gt;"/>
            </a:pP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buClr>
                <a:schemeClr val="bg2"/>
              </a:buClr>
              <a:buSzPct val="78873"/>
              <a:buFont typeface="Microsoft JhengHei"/>
              <a:buChar char="◉"/>
              <a:tabLst>
                <a:tab pos="819785" algn="l"/>
                <a:tab pos="820419" algn="l"/>
              </a:tabLst>
            </a:pPr>
            <a:r>
              <a:rPr lang="fr-FR" sz="1800" b="1" spc="-10" dirty="0" err="1">
                <a:solidFill>
                  <a:srgbClr val="31373B"/>
                </a:solidFill>
                <a:latin typeface="Courier New"/>
                <a:cs typeface="Courier New"/>
              </a:rPr>
              <a:t>ignore_changes</a:t>
            </a:r>
            <a:endParaRPr lang="fr-FR" sz="1800" b="1" spc="-10" dirty="0">
              <a:solidFill>
                <a:srgbClr val="31373B"/>
              </a:solidFill>
              <a:latin typeface="Courier New"/>
              <a:cs typeface="Courier New"/>
            </a:endParaRPr>
          </a:p>
          <a:p>
            <a:pPr marL="1825625" marR="5080" lvl="1" indent="-783590">
              <a:spcBef>
                <a:spcPts val="65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</a:rPr>
              <a:t>Permet d’éviter de détruire/recréer une  </a:t>
            </a:r>
          </a:p>
          <a:p>
            <a:pPr marL="1042035" marR="5080" lvl="1">
              <a:spcBef>
                <a:spcPts val="655"/>
              </a:spcBef>
              <a:buClr>
                <a:schemeClr val="bg2"/>
              </a:buClr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</a:rPr>
              <a:t>	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</a:rPr>
              <a:t>resource</a:t>
            </a:r>
            <a:r>
              <a:rPr lang="fr-FR" sz="1800" spc="-10" dirty="0">
                <a:solidFill>
                  <a:srgbClr val="31373B"/>
                </a:solidFill>
                <a:latin typeface="Arial MT"/>
              </a:rPr>
              <a:t> dans le cas d’un changement  de valeur</a:t>
            </a:r>
          </a:p>
          <a:p>
            <a:pPr marL="1825625" lvl="1" indent="-783590">
              <a:spcBef>
                <a:spcPts val="65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</a:rPr>
              <a:t>Ex : Éviter de détruire/recréer une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instance </a:t>
            </a:r>
          </a:p>
          <a:p>
            <a:pPr marL="1042035" lvl="1">
              <a:spcBef>
                <a:spcPts val="655"/>
              </a:spcBef>
              <a:buClr>
                <a:schemeClr val="bg2"/>
              </a:buClr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	dans le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cas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d’un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changement </a:t>
            </a:r>
            <a:r>
              <a:rPr lang="fr-FR" sz="1800" spc="-8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d’AMI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83590">
              <a:spcBef>
                <a:spcPts val="65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endParaRPr lang="fr-FR" sz="1800" spc="-10" dirty="0">
              <a:solidFill>
                <a:srgbClr val="31373B"/>
              </a:solidFill>
              <a:latin typeface="Arial MT"/>
            </a:endParaRPr>
          </a:p>
          <a:p>
            <a:pPr marL="819785" indent="-807720">
              <a:lnSpc>
                <a:spcPct val="100000"/>
              </a:lnSpc>
              <a:buClr>
                <a:schemeClr val="bg2"/>
              </a:buClr>
              <a:buSzPct val="78873"/>
              <a:buFont typeface="Microsoft JhengHei"/>
              <a:buChar char="◉"/>
              <a:tabLst>
                <a:tab pos="819785" algn="l"/>
                <a:tab pos="820419" algn="l"/>
              </a:tabLst>
            </a:pPr>
            <a:endParaRPr lang="fr-FR" sz="1800" dirty="0">
              <a:latin typeface="Courier New"/>
              <a:cs typeface="Courier New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41392CE-E8C8-A8A9-2A66-462D8D9F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773" y="4153289"/>
            <a:ext cx="4572470" cy="20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214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Meta </a:t>
            </a:r>
            <a:r>
              <a:rPr lang="fr-FR" dirty="0" err="1"/>
              <a:t>Parameter</a:t>
            </a:r>
            <a:r>
              <a:rPr lang="fr-FR" dirty="0"/>
              <a:t> – Count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8ABBF26-4BB7-E3DB-A83D-C5ADDD0C2BA2}"/>
              </a:ext>
            </a:extLst>
          </p:cNvPr>
          <p:cNvSpPr txBox="1"/>
          <p:nvPr/>
        </p:nvSpPr>
        <p:spPr>
          <a:xfrm>
            <a:off x="374494" y="1159319"/>
            <a:ext cx="15286990" cy="1444626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85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Count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boucler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création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d’une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ressource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655"/>
              </a:spcBef>
              <a:buClr>
                <a:schemeClr val="bg2"/>
              </a:buClr>
              <a:buSzPct val="9180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dirty="0">
                <a:solidFill>
                  <a:srgbClr val="FAB433"/>
                </a:solidFill>
                <a:latin typeface="Arial MT"/>
                <a:cs typeface="Arial MT"/>
              </a:rPr>
              <a:t>count</a:t>
            </a:r>
            <a:r>
              <a:rPr lang="fr-FR" sz="1800" spc="-25" dirty="0">
                <a:solidFill>
                  <a:srgbClr val="FAB433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FAB433"/>
                </a:solidFill>
                <a:latin typeface="Arial MT"/>
                <a:cs typeface="Arial MT"/>
              </a:rPr>
              <a:t>=</a:t>
            </a:r>
            <a:r>
              <a:rPr lang="fr-FR" sz="1800" spc="-30" dirty="0">
                <a:solidFill>
                  <a:srgbClr val="FAB433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FAB433"/>
                </a:solidFill>
                <a:latin typeface="Arial MT"/>
                <a:cs typeface="Arial MT"/>
              </a:rPr>
              <a:t>N</a:t>
            </a:r>
            <a:r>
              <a:rPr lang="fr-FR" sz="1800" spc="-25" dirty="0">
                <a:solidFill>
                  <a:srgbClr val="FAB433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FAB433"/>
                </a:solidFill>
                <a:latin typeface="Arial MT"/>
                <a:cs typeface="Arial MT"/>
              </a:rPr>
              <a:t>occurences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52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Utilisation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l’indice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d’itération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655"/>
              </a:spcBef>
              <a:buClr>
                <a:schemeClr val="bg2"/>
              </a:buClr>
              <a:buSzPct val="9180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dirty="0" err="1">
                <a:solidFill>
                  <a:srgbClr val="FAB433"/>
                </a:solidFill>
                <a:latin typeface="Arial MT"/>
                <a:cs typeface="Arial MT"/>
              </a:rPr>
              <a:t>count.index</a:t>
            </a:r>
            <a:endParaRPr lang="fr-FR" sz="1800" dirty="0">
              <a:latin typeface="Arial MT"/>
              <a:cs typeface="Arial MT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2949545B-CD7B-B4C6-72FE-FB37BAACD9B7}"/>
              </a:ext>
            </a:extLst>
          </p:cNvPr>
          <p:cNvSpPr/>
          <p:nvPr/>
        </p:nvSpPr>
        <p:spPr>
          <a:xfrm>
            <a:off x="6160169" y="5579984"/>
            <a:ext cx="4860757" cy="648518"/>
          </a:xfrm>
          <a:custGeom>
            <a:avLst/>
            <a:gdLst/>
            <a:ahLst/>
            <a:cxnLst/>
            <a:rect l="l" t="t" r="r" b="b"/>
            <a:pathLst>
              <a:path w="4891405" h="2190115">
                <a:moveTo>
                  <a:pt x="4525855" y="2189637"/>
                </a:moveTo>
                <a:lnTo>
                  <a:pt x="364947" y="2189637"/>
                </a:lnTo>
                <a:lnTo>
                  <a:pt x="315425" y="2186306"/>
                </a:lnTo>
                <a:lnTo>
                  <a:pt x="267929" y="2176601"/>
                </a:lnTo>
                <a:lnTo>
                  <a:pt x="222892" y="2160958"/>
                </a:lnTo>
                <a:lnTo>
                  <a:pt x="180751" y="2139811"/>
                </a:lnTo>
                <a:lnTo>
                  <a:pt x="141938" y="2113596"/>
                </a:lnTo>
                <a:lnTo>
                  <a:pt x="106890" y="2082747"/>
                </a:lnTo>
                <a:lnTo>
                  <a:pt x="76041" y="2047699"/>
                </a:lnTo>
                <a:lnTo>
                  <a:pt x="49825" y="2008886"/>
                </a:lnTo>
                <a:lnTo>
                  <a:pt x="28679" y="1966744"/>
                </a:lnTo>
                <a:lnTo>
                  <a:pt x="13036" y="1921708"/>
                </a:lnTo>
                <a:lnTo>
                  <a:pt x="3331" y="1874211"/>
                </a:lnTo>
                <a:lnTo>
                  <a:pt x="0" y="1824690"/>
                </a:lnTo>
                <a:lnTo>
                  <a:pt x="0" y="364947"/>
                </a:lnTo>
                <a:lnTo>
                  <a:pt x="3331" y="315425"/>
                </a:lnTo>
                <a:lnTo>
                  <a:pt x="13036" y="267929"/>
                </a:lnTo>
                <a:lnTo>
                  <a:pt x="28679" y="222893"/>
                </a:lnTo>
                <a:lnTo>
                  <a:pt x="49825" y="180751"/>
                </a:lnTo>
                <a:lnTo>
                  <a:pt x="76041" y="141938"/>
                </a:lnTo>
                <a:lnTo>
                  <a:pt x="106890" y="106890"/>
                </a:lnTo>
                <a:lnTo>
                  <a:pt x="141938" y="76041"/>
                </a:lnTo>
                <a:lnTo>
                  <a:pt x="180751" y="49825"/>
                </a:lnTo>
                <a:lnTo>
                  <a:pt x="222892" y="28679"/>
                </a:lnTo>
                <a:lnTo>
                  <a:pt x="267929" y="13036"/>
                </a:lnTo>
                <a:lnTo>
                  <a:pt x="315425" y="3331"/>
                </a:lnTo>
                <a:lnTo>
                  <a:pt x="364947" y="0"/>
                </a:lnTo>
                <a:lnTo>
                  <a:pt x="4525855" y="0"/>
                </a:lnTo>
                <a:lnTo>
                  <a:pt x="4573825" y="3164"/>
                </a:lnTo>
                <a:lnTo>
                  <a:pt x="4620567" y="12503"/>
                </a:lnTo>
                <a:lnTo>
                  <a:pt x="4665514" y="27779"/>
                </a:lnTo>
                <a:lnTo>
                  <a:pt x="4708099" y="48759"/>
                </a:lnTo>
                <a:lnTo>
                  <a:pt x="4747753" y="75208"/>
                </a:lnTo>
                <a:lnTo>
                  <a:pt x="4783911" y="106890"/>
                </a:lnTo>
                <a:lnTo>
                  <a:pt x="4815593" y="143048"/>
                </a:lnTo>
                <a:lnTo>
                  <a:pt x="4842042" y="182703"/>
                </a:lnTo>
                <a:lnTo>
                  <a:pt x="4863022" y="225287"/>
                </a:lnTo>
                <a:lnTo>
                  <a:pt x="4878298" y="270234"/>
                </a:lnTo>
                <a:lnTo>
                  <a:pt x="4887636" y="316976"/>
                </a:lnTo>
                <a:lnTo>
                  <a:pt x="4890801" y="364947"/>
                </a:lnTo>
                <a:lnTo>
                  <a:pt x="4890801" y="1824690"/>
                </a:lnTo>
                <a:lnTo>
                  <a:pt x="4887470" y="1874211"/>
                </a:lnTo>
                <a:lnTo>
                  <a:pt x="4877765" y="1921708"/>
                </a:lnTo>
                <a:lnTo>
                  <a:pt x="4862122" y="1966744"/>
                </a:lnTo>
                <a:lnTo>
                  <a:pt x="4840976" y="2008886"/>
                </a:lnTo>
                <a:lnTo>
                  <a:pt x="4814760" y="2047699"/>
                </a:lnTo>
                <a:lnTo>
                  <a:pt x="4783911" y="2082747"/>
                </a:lnTo>
                <a:lnTo>
                  <a:pt x="4748863" y="2113596"/>
                </a:lnTo>
                <a:lnTo>
                  <a:pt x="4710051" y="2139811"/>
                </a:lnTo>
                <a:lnTo>
                  <a:pt x="4667909" y="2160958"/>
                </a:lnTo>
                <a:lnTo>
                  <a:pt x="4622873" y="2176601"/>
                </a:lnTo>
                <a:lnTo>
                  <a:pt x="4575376" y="2186306"/>
                </a:lnTo>
                <a:lnTo>
                  <a:pt x="4525855" y="21896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B4A013C-E5BD-6CB4-2076-2065AF498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7" y="2720328"/>
            <a:ext cx="8932245" cy="2547438"/>
          </a:xfrm>
          <a:prstGeom prst="rect">
            <a:avLst/>
          </a:prstGeom>
        </p:spPr>
      </p:pic>
      <p:sp>
        <p:nvSpPr>
          <p:cNvPr id="23" name="object 17">
            <a:extLst>
              <a:ext uri="{FF2B5EF4-FFF2-40B4-BE49-F238E27FC236}">
                <a16:creationId xmlns:a16="http://schemas.microsoft.com/office/drawing/2014/main" id="{EDA2B874-5670-F0E8-654C-E481C344DAC5}"/>
              </a:ext>
            </a:extLst>
          </p:cNvPr>
          <p:cNvSpPr txBox="1"/>
          <p:nvPr/>
        </p:nvSpPr>
        <p:spPr>
          <a:xfrm>
            <a:off x="6229168" y="5644646"/>
            <a:ext cx="4724382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685" marR="5080" indent="-1404620" algn="ctr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Construit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tableau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des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resources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output:</a:t>
            </a:r>
            <a:endParaRPr lang="fr-FR" sz="1800" spc="-25" dirty="0">
              <a:solidFill>
                <a:srgbClr val="FFFFFF"/>
              </a:solidFill>
              <a:latin typeface="Tahoma"/>
              <a:cs typeface="Tahoma"/>
            </a:endParaRPr>
          </a:p>
          <a:p>
            <a:pPr marL="1416685" marR="5080" indent="-1404620"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9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ex: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aws_instance.jenkins[0].id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800354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Meta </a:t>
            </a:r>
            <a:r>
              <a:rPr lang="fr-FR" dirty="0" err="1"/>
              <a:t>Parameter</a:t>
            </a:r>
            <a:r>
              <a:rPr lang="fr-FR" dirty="0"/>
              <a:t> – </a:t>
            </a:r>
            <a:r>
              <a:rPr lang="fr-FR" dirty="0" err="1"/>
              <a:t>toset</a:t>
            </a:r>
            <a:endParaRPr lang="fr-FR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8ABBF26-4BB7-E3DB-A83D-C5ADDD0C2BA2}"/>
              </a:ext>
            </a:extLst>
          </p:cNvPr>
          <p:cNvSpPr txBox="1"/>
          <p:nvPr/>
        </p:nvSpPr>
        <p:spPr>
          <a:xfrm>
            <a:off x="374494" y="1159319"/>
            <a:ext cx="15286990" cy="711092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85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Comme le count mais pour des ressources avec quelques attributs différents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52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Prends en arguments une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ou un set(string)</a:t>
            </a:r>
            <a:endParaRPr lang="fr-FR" sz="1800" dirty="0">
              <a:latin typeface="Arial MT"/>
              <a:cs typeface="Arial MT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2949545B-CD7B-B4C6-72FE-FB37BAACD9B7}"/>
              </a:ext>
            </a:extLst>
          </p:cNvPr>
          <p:cNvSpPr/>
          <p:nvPr/>
        </p:nvSpPr>
        <p:spPr>
          <a:xfrm>
            <a:off x="6160169" y="5579984"/>
            <a:ext cx="4860757" cy="648518"/>
          </a:xfrm>
          <a:custGeom>
            <a:avLst/>
            <a:gdLst/>
            <a:ahLst/>
            <a:cxnLst/>
            <a:rect l="l" t="t" r="r" b="b"/>
            <a:pathLst>
              <a:path w="4891405" h="2190115">
                <a:moveTo>
                  <a:pt x="4525855" y="2189637"/>
                </a:moveTo>
                <a:lnTo>
                  <a:pt x="364947" y="2189637"/>
                </a:lnTo>
                <a:lnTo>
                  <a:pt x="315425" y="2186306"/>
                </a:lnTo>
                <a:lnTo>
                  <a:pt x="267929" y="2176601"/>
                </a:lnTo>
                <a:lnTo>
                  <a:pt x="222892" y="2160958"/>
                </a:lnTo>
                <a:lnTo>
                  <a:pt x="180751" y="2139811"/>
                </a:lnTo>
                <a:lnTo>
                  <a:pt x="141938" y="2113596"/>
                </a:lnTo>
                <a:lnTo>
                  <a:pt x="106890" y="2082747"/>
                </a:lnTo>
                <a:lnTo>
                  <a:pt x="76041" y="2047699"/>
                </a:lnTo>
                <a:lnTo>
                  <a:pt x="49825" y="2008886"/>
                </a:lnTo>
                <a:lnTo>
                  <a:pt x="28679" y="1966744"/>
                </a:lnTo>
                <a:lnTo>
                  <a:pt x="13036" y="1921708"/>
                </a:lnTo>
                <a:lnTo>
                  <a:pt x="3331" y="1874211"/>
                </a:lnTo>
                <a:lnTo>
                  <a:pt x="0" y="1824690"/>
                </a:lnTo>
                <a:lnTo>
                  <a:pt x="0" y="364947"/>
                </a:lnTo>
                <a:lnTo>
                  <a:pt x="3331" y="315425"/>
                </a:lnTo>
                <a:lnTo>
                  <a:pt x="13036" y="267929"/>
                </a:lnTo>
                <a:lnTo>
                  <a:pt x="28679" y="222893"/>
                </a:lnTo>
                <a:lnTo>
                  <a:pt x="49825" y="180751"/>
                </a:lnTo>
                <a:lnTo>
                  <a:pt x="76041" y="141938"/>
                </a:lnTo>
                <a:lnTo>
                  <a:pt x="106890" y="106890"/>
                </a:lnTo>
                <a:lnTo>
                  <a:pt x="141938" y="76041"/>
                </a:lnTo>
                <a:lnTo>
                  <a:pt x="180751" y="49825"/>
                </a:lnTo>
                <a:lnTo>
                  <a:pt x="222892" y="28679"/>
                </a:lnTo>
                <a:lnTo>
                  <a:pt x="267929" y="13036"/>
                </a:lnTo>
                <a:lnTo>
                  <a:pt x="315425" y="3331"/>
                </a:lnTo>
                <a:lnTo>
                  <a:pt x="364947" y="0"/>
                </a:lnTo>
                <a:lnTo>
                  <a:pt x="4525855" y="0"/>
                </a:lnTo>
                <a:lnTo>
                  <a:pt x="4573825" y="3164"/>
                </a:lnTo>
                <a:lnTo>
                  <a:pt x="4620567" y="12503"/>
                </a:lnTo>
                <a:lnTo>
                  <a:pt x="4665514" y="27779"/>
                </a:lnTo>
                <a:lnTo>
                  <a:pt x="4708099" y="48759"/>
                </a:lnTo>
                <a:lnTo>
                  <a:pt x="4747753" y="75208"/>
                </a:lnTo>
                <a:lnTo>
                  <a:pt x="4783911" y="106890"/>
                </a:lnTo>
                <a:lnTo>
                  <a:pt x="4815593" y="143048"/>
                </a:lnTo>
                <a:lnTo>
                  <a:pt x="4842042" y="182703"/>
                </a:lnTo>
                <a:lnTo>
                  <a:pt x="4863022" y="225287"/>
                </a:lnTo>
                <a:lnTo>
                  <a:pt x="4878298" y="270234"/>
                </a:lnTo>
                <a:lnTo>
                  <a:pt x="4887636" y="316976"/>
                </a:lnTo>
                <a:lnTo>
                  <a:pt x="4890801" y="364947"/>
                </a:lnTo>
                <a:lnTo>
                  <a:pt x="4890801" y="1824690"/>
                </a:lnTo>
                <a:lnTo>
                  <a:pt x="4887470" y="1874211"/>
                </a:lnTo>
                <a:lnTo>
                  <a:pt x="4877765" y="1921708"/>
                </a:lnTo>
                <a:lnTo>
                  <a:pt x="4862122" y="1966744"/>
                </a:lnTo>
                <a:lnTo>
                  <a:pt x="4840976" y="2008886"/>
                </a:lnTo>
                <a:lnTo>
                  <a:pt x="4814760" y="2047699"/>
                </a:lnTo>
                <a:lnTo>
                  <a:pt x="4783911" y="2082747"/>
                </a:lnTo>
                <a:lnTo>
                  <a:pt x="4748863" y="2113596"/>
                </a:lnTo>
                <a:lnTo>
                  <a:pt x="4710051" y="2139811"/>
                </a:lnTo>
                <a:lnTo>
                  <a:pt x="4667909" y="2160958"/>
                </a:lnTo>
                <a:lnTo>
                  <a:pt x="4622873" y="2176601"/>
                </a:lnTo>
                <a:lnTo>
                  <a:pt x="4575376" y="2186306"/>
                </a:lnTo>
                <a:lnTo>
                  <a:pt x="4525855" y="21896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EDA2B874-5670-F0E8-654C-E481C344DAC5}"/>
              </a:ext>
            </a:extLst>
          </p:cNvPr>
          <p:cNvSpPr txBox="1"/>
          <p:nvPr/>
        </p:nvSpPr>
        <p:spPr>
          <a:xfrm>
            <a:off x="6229168" y="5644646"/>
            <a:ext cx="4724382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685" marR="5080" indent="-1404620" algn="ctr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Construit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tableau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des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resources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output:</a:t>
            </a:r>
            <a:endParaRPr lang="fr-FR" sz="1800" spc="-25" dirty="0">
              <a:solidFill>
                <a:srgbClr val="FFFFFF"/>
              </a:solidFill>
              <a:latin typeface="Tahoma"/>
              <a:cs typeface="Tahoma"/>
            </a:endParaRPr>
          </a:p>
          <a:p>
            <a:pPr marL="1416685" marR="5080" indent="-1404620"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9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ex: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aws_instance.jenkins[0].id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DDAA9C-ECFC-8C51-E178-6F2B0A55D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2150314"/>
            <a:ext cx="10068025" cy="29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7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8ABBF26-4BB7-E3DB-A83D-C5ADDD0C2BA2}"/>
              </a:ext>
            </a:extLst>
          </p:cNvPr>
          <p:cNvSpPr txBox="1"/>
          <p:nvPr/>
        </p:nvSpPr>
        <p:spPr>
          <a:xfrm>
            <a:off x="374494" y="1159319"/>
            <a:ext cx="11426079" cy="2268954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819785" marR="546735" indent="-807720">
              <a:spcBef>
                <a:spcPts val="24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HCL</a:t>
            </a:r>
            <a:r>
              <a:rPr lang="fr-FR" sz="1800" spc="-1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ne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limite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pas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à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juste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l’interpolation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variable,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il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possède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véritable </a:t>
            </a:r>
            <a:r>
              <a:rPr lang="fr-FR"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moteur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d’expression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le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rendant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plus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flexible</a:t>
            </a:r>
            <a:endParaRPr lang="fr-FR"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chemeClr val="bg2"/>
              </a:buClr>
              <a:buFont typeface="SimSun"/>
              <a:buChar char="◉"/>
            </a:pPr>
            <a:endParaRPr lang="fr-FR" sz="1800" dirty="0">
              <a:latin typeface="Arial MT"/>
              <a:cs typeface="Arial MT"/>
            </a:endParaRPr>
          </a:p>
          <a:p>
            <a:pPr marL="819785" marR="5080" indent="-807720">
              <a:lnSpc>
                <a:spcPct val="114700"/>
              </a:lnSpc>
              <a:spcBef>
                <a:spcPts val="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changer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comportement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certaines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ressources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jouant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valeurs </a:t>
            </a:r>
            <a:r>
              <a:rPr lang="fr-FR"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leurs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attributs:</a:t>
            </a:r>
            <a:endParaRPr lang="fr-FR" sz="1800" dirty="0">
              <a:latin typeface="Arial MT"/>
              <a:cs typeface="Arial MT"/>
            </a:endParaRPr>
          </a:p>
          <a:p>
            <a:pPr marL="1825625" marR="526415" lvl="1" indent="-762000">
              <a:lnSpc>
                <a:spcPct val="114700"/>
              </a:lnSpc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Faire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référence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à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valeurs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injectées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dynamiquement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ou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généré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cloud </a:t>
            </a:r>
            <a:r>
              <a:rPr lang="fr-FR"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provider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62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Calculer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des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paramètres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fonction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différentes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valeures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lnSpc>
                <a:spcPct val="100000"/>
              </a:lnSpc>
              <a:spcBef>
                <a:spcPts val="63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Injecter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block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 code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dynamiquement</a:t>
            </a: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8074F2D-F827-972B-612F-DFAB95D0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50" y="4375110"/>
            <a:ext cx="10882950" cy="146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891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- Operateurs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8ABBF26-4BB7-E3DB-A83D-C5ADDD0C2BA2}"/>
              </a:ext>
            </a:extLst>
          </p:cNvPr>
          <p:cNvSpPr txBox="1"/>
          <p:nvPr/>
        </p:nvSpPr>
        <p:spPr>
          <a:xfrm>
            <a:off x="374495" y="1159319"/>
            <a:ext cx="4957902" cy="923971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819785" indent="-807720"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Opérateurs</a:t>
            </a:r>
            <a:r>
              <a:rPr lang="fr-FR" sz="1800" spc="-19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Arithmétiques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(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numbers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endParaRPr lang="fr-FR" sz="1800" dirty="0">
              <a:latin typeface="Arial MT"/>
              <a:cs typeface="Arial MT"/>
            </a:endParaRPr>
          </a:p>
          <a:p>
            <a:pPr marL="1063625">
              <a:tabLst>
                <a:tab pos="182562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+,</a:t>
            </a:r>
            <a:r>
              <a:rPr lang="fr-FR"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-,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*,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/,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%,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retourne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number</a:t>
            </a:r>
            <a:endParaRPr lang="fr-FR"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chemeClr val="bg2"/>
              </a:buClr>
            </a:pPr>
            <a:endParaRPr lang="fr-FR" sz="1800" dirty="0">
              <a:latin typeface="Arial MT"/>
              <a:cs typeface="Arial M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33CF90A-28CE-8544-56D8-4A649CD2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13" y="2135879"/>
            <a:ext cx="4836369" cy="146094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CFBFC30-C46F-32B7-1D66-AEB9C1F38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6" y="3809450"/>
            <a:ext cx="5297316" cy="2628522"/>
          </a:xfrm>
          <a:prstGeom prst="rect">
            <a:avLst/>
          </a:prstGeom>
        </p:spPr>
      </p:pic>
      <p:sp>
        <p:nvSpPr>
          <p:cNvPr id="18" name="object 2">
            <a:extLst>
              <a:ext uri="{FF2B5EF4-FFF2-40B4-BE49-F238E27FC236}">
                <a16:creationId xmlns:a16="http://schemas.microsoft.com/office/drawing/2014/main" id="{7F145539-868B-69A0-D304-19090B67FCED}"/>
              </a:ext>
            </a:extLst>
          </p:cNvPr>
          <p:cNvSpPr txBox="1"/>
          <p:nvPr/>
        </p:nvSpPr>
        <p:spPr>
          <a:xfrm>
            <a:off x="6631178" y="1153932"/>
            <a:ext cx="527706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785" indent="-807720"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Opérateurs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comparaison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(numbers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&lt;,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&lt;=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,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,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&gt;,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retourne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bool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E3F26FB-D373-05F1-498D-A94904026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870" y="2105841"/>
            <a:ext cx="5175316" cy="1487856"/>
          </a:xfrm>
          <a:prstGeom prst="rect">
            <a:avLst/>
          </a:prstGeom>
        </p:spPr>
      </p:pic>
      <p:sp>
        <p:nvSpPr>
          <p:cNvPr id="24" name="object 3">
            <a:extLst>
              <a:ext uri="{FF2B5EF4-FFF2-40B4-BE49-F238E27FC236}">
                <a16:creationId xmlns:a16="http://schemas.microsoft.com/office/drawing/2014/main" id="{1CE9FD2A-0B5D-223E-0005-E64F781A86CC}"/>
              </a:ext>
            </a:extLst>
          </p:cNvPr>
          <p:cNvSpPr txBox="1"/>
          <p:nvPr/>
        </p:nvSpPr>
        <p:spPr>
          <a:xfrm>
            <a:off x="6631178" y="3979425"/>
            <a:ext cx="593217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785" indent="-807720"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Opérateurs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logique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(bool)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&amp;&amp;,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||,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!,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retour bool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A3604397-FA6F-06C2-9057-BAC8F340C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564" y="4779805"/>
            <a:ext cx="5151622" cy="16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450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- </a:t>
            </a:r>
            <a:r>
              <a:rPr lang="fr-FR" dirty="0" err="1"/>
              <a:t>Conditionals</a:t>
            </a:r>
            <a:endParaRPr lang="fr-FR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FCD8F96-D37B-8FCE-9180-8AFAB515C400}"/>
              </a:ext>
            </a:extLst>
          </p:cNvPr>
          <p:cNvSpPr txBox="1"/>
          <p:nvPr/>
        </p:nvSpPr>
        <p:spPr>
          <a:xfrm>
            <a:off x="824776" y="1176777"/>
            <a:ext cx="15037435" cy="148694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785" indent="-807720"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Utilisation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ternaire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pour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setter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valeur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fonction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d’une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condition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condition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?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true_val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false_val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00A9C5"/>
              </a:buClr>
              <a:buFont typeface="Leelawadee UI Semilight"/>
              <a:buChar char="&gt;"/>
            </a:pPr>
            <a:endParaRPr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Count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+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ternaire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permettent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réaliser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test</a:t>
            </a:r>
            <a:r>
              <a:rPr sz="1800" spc="1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i="1" spc="-10" dirty="0">
                <a:solidFill>
                  <a:srgbClr val="31373B"/>
                </a:solidFill>
                <a:latin typeface="Arial"/>
                <a:cs typeface="Arial"/>
              </a:rPr>
              <a:t>if</a:t>
            </a:r>
            <a:r>
              <a:rPr sz="1800" b="1" i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31373B"/>
                </a:solidFill>
                <a:latin typeface="Arial"/>
                <a:cs typeface="Arial"/>
              </a:rPr>
              <a:t>then</a:t>
            </a:r>
            <a:r>
              <a:rPr sz="1800" b="1" i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i="1" spc="-10" dirty="0">
                <a:solidFill>
                  <a:srgbClr val="31373B"/>
                </a:solidFill>
                <a:latin typeface="Arial"/>
                <a:cs typeface="Arial"/>
              </a:rPr>
              <a:t>else</a:t>
            </a:r>
            <a:endParaRPr sz="1800" dirty="0">
              <a:latin typeface="Arial"/>
              <a:cs typeface="Arial"/>
            </a:endParaRPr>
          </a:p>
          <a:p>
            <a:pPr marL="1825625" lvl="1" indent="-762635">
              <a:lnSpc>
                <a:spcPct val="100000"/>
              </a:lnSpc>
              <a:spcBef>
                <a:spcPts val="65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</a:rPr>
              <a:t>count = var.foo ? 1 : 0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B250044-DA85-2EC6-B2D4-87252A79E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112" y="3187975"/>
            <a:ext cx="5674025" cy="28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85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– Fonctions </a:t>
            </a:r>
            <a:r>
              <a:rPr lang="fr-FR" dirty="0" err="1"/>
              <a:t>built-in</a:t>
            </a:r>
            <a:endParaRPr lang="fr-FR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B7987A6-C941-0379-475C-EBFBAC86FCCD}"/>
              </a:ext>
            </a:extLst>
          </p:cNvPr>
          <p:cNvSpPr txBox="1"/>
          <p:nvPr/>
        </p:nvSpPr>
        <p:spPr>
          <a:xfrm>
            <a:off x="459016" y="1238424"/>
            <a:ext cx="6143916" cy="4643579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85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Permettent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exemple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65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manipuler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variables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endParaRPr sz="1800" dirty="0">
              <a:latin typeface="Arial MT"/>
              <a:cs typeface="Arial MT"/>
            </a:endParaRPr>
          </a:p>
          <a:p>
            <a:pPr marL="1825625" marR="5080">
              <a:lnSpc>
                <a:spcPct val="114900"/>
              </a:lnSpc>
            </a:pP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(sous-chaînes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caractères,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fusion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tableaux, </a:t>
            </a:r>
            <a:r>
              <a:rPr sz="1800" spc="-8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récupérer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clés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d’une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…)</a:t>
            </a:r>
            <a:endParaRPr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50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manipuler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IP</a:t>
            </a:r>
            <a:r>
              <a:rPr sz="1800" spc="-7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et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CIDR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blocks</a:t>
            </a:r>
            <a:endParaRPr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4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manipuler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chemins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et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fichiers</a:t>
            </a:r>
            <a:endParaRPr sz="1800" dirty="0">
              <a:latin typeface="Arial MT"/>
              <a:cs typeface="Arial MT"/>
            </a:endParaRPr>
          </a:p>
          <a:p>
            <a:pPr marL="1825625" marR="847725" lvl="1" indent="-782955">
              <a:lnSpc>
                <a:spcPct val="114900"/>
              </a:lnSpc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D’effectuer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calculs mathématiques (log, </a:t>
            </a:r>
            <a:r>
              <a:rPr sz="1800" spc="-8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puissance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…)</a:t>
            </a:r>
            <a:endParaRPr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50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calculer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hashs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(sha512,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md5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…)</a:t>
            </a:r>
            <a:endParaRPr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45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Conversion</a:t>
            </a:r>
            <a:r>
              <a:rPr sz="1800" spc="-3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3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type</a:t>
            </a:r>
            <a:endParaRPr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50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...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00A9C5"/>
              </a:buClr>
              <a:buFont typeface="Leelawadee UI Semilight"/>
              <a:buChar char="&gt;"/>
            </a:pPr>
            <a:endParaRPr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u="heavy" spc="-10" dirty="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 MT"/>
                <a:cs typeface="Arial MT"/>
                <a:hlinkClick r:id="rId2"/>
              </a:rPr>
              <a:t>Documentation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DE200B45-CAB0-7F9F-826B-551179835AD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83555" y="827486"/>
            <a:ext cx="4324688" cy="561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42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– For Loop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8AB591C-9742-E6E8-EAC1-2BEE34028BE3}"/>
              </a:ext>
            </a:extLst>
          </p:cNvPr>
          <p:cNvSpPr txBox="1"/>
          <p:nvPr/>
        </p:nvSpPr>
        <p:spPr>
          <a:xfrm>
            <a:off x="512772" y="1260622"/>
            <a:ext cx="106887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4715" marR="136525" indent="-807720">
              <a:spcBef>
                <a:spcPts val="24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94715" algn="l"/>
                <a:tab pos="89535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transformer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valeur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composé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(List,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autre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valeur </a:t>
            </a:r>
            <a:r>
              <a:rPr lang="fr-FR"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composée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(List,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itérant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sur chacun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 ses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éléments</a:t>
            </a:r>
            <a:endParaRPr lang="fr-FR" sz="1800" dirty="0">
              <a:latin typeface="Arial MT"/>
              <a:cs typeface="Arial MT"/>
            </a:endParaRPr>
          </a:p>
          <a:p>
            <a:pPr marL="1117600">
              <a:tabLst>
                <a:tab pos="1900555" algn="l"/>
              </a:tabLst>
            </a:pPr>
            <a:r>
              <a:rPr lang="fr-FR" sz="1800" spc="5" dirty="0">
                <a:solidFill>
                  <a:srgbClr val="00A9C5"/>
                </a:solidFill>
                <a:latin typeface="Leelawadee UI Semilight"/>
                <a:cs typeface="Leelawadee UI Semilight"/>
              </a:rPr>
              <a:t>	</a:t>
            </a:r>
            <a:endParaRPr lang="fr-FR" sz="1800" dirty="0">
              <a:latin typeface="Arial MT"/>
              <a:cs typeface="Arial MT"/>
            </a:endParaRPr>
          </a:p>
          <a:p>
            <a:pPr marL="1900555" lvl="1" indent="-783590">
              <a:buClr>
                <a:srgbClr val="00A9C5"/>
              </a:buClr>
              <a:buFont typeface="Leelawadee UI Semilight"/>
              <a:buChar char="&gt;"/>
              <a:tabLst>
                <a:tab pos="1900555" algn="l"/>
                <a:tab pos="1901189" algn="l"/>
                <a:tab pos="973645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Ex: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{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name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jenkins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",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"team"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"OPS"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}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===&gt;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["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name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", 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jenkins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",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"team", 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ops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]</a:t>
            </a:r>
          </a:p>
          <a:p>
            <a:pPr marL="1900555" lvl="1" indent="-783590">
              <a:buClr>
                <a:srgbClr val="00A9C5"/>
              </a:buClr>
              <a:buFont typeface="Leelawadee UI Semilight"/>
              <a:buChar char="&gt;"/>
              <a:tabLst>
                <a:tab pos="1900555" algn="l"/>
                <a:tab pos="1901189" algn="l"/>
                <a:tab pos="973645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Ex: ["a",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"b", "c",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"d"] ===&gt;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{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"a"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=&gt;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"b", "c"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=&gt;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"d"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}</a:t>
            </a:r>
          </a:p>
          <a:p>
            <a:pPr marL="1900555" lvl="1" indent="-783590">
              <a:buClr>
                <a:srgbClr val="00A9C5"/>
              </a:buClr>
              <a:buFont typeface="Leelawadee UI Semilight"/>
              <a:buChar char="&gt;"/>
              <a:tabLst>
                <a:tab pos="1900555" algn="l"/>
                <a:tab pos="1901189" algn="l"/>
                <a:tab pos="9736455" algn="l"/>
              </a:tabLst>
            </a:pPr>
            <a:r>
              <a:rPr lang="fr-FR" sz="1800" spc="5" dirty="0">
                <a:solidFill>
                  <a:srgbClr val="00A9C5"/>
                </a:solidFill>
                <a:latin typeface="Leelawadee UI Semilight"/>
                <a:cs typeface="Leelawadee UI Semilight"/>
              </a:rPr>
              <a:t>	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Ex: ["a",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"b", "c",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"d"] ===&gt;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["A", "B",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"C",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"D"]</a:t>
            </a:r>
            <a:endParaRPr lang="fr-FR" sz="1800" dirty="0">
              <a:latin typeface="Arial MT"/>
              <a:cs typeface="Arial MT"/>
            </a:endParaRPr>
          </a:p>
          <a:p>
            <a:pPr lvl="1">
              <a:spcBef>
                <a:spcPts val="15"/>
              </a:spcBef>
              <a:buClr>
                <a:srgbClr val="00A9C5"/>
              </a:buClr>
              <a:buFont typeface="Leelawadee UI Semilight"/>
              <a:buChar char="&gt;"/>
            </a:pPr>
            <a:endParaRPr lang="fr-FR" sz="1800" dirty="0">
              <a:latin typeface="Arial MT"/>
              <a:cs typeface="Arial MT"/>
            </a:endParaRPr>
          </a:p>
          <a:p>
            <a:pPr marL="894715" indent="-882650">
              <a:spcBef>
                <a:spcPts val="5"/>
              </a:spcBef>
              <a:buClr>
                <a:srgbClr val="00A9C5"/>
              </a:buClr>
              <a:buFont typeface="SimSun"/>
              <a:buChar char="◉"/>
              <a:tabLst>
                <a:tab pos="894715" algn="l"/>
                <a:tab pos="89535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type d’arrivé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est spécifié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autour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du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for</a:t>
            </a:r>
            <a:endParaRPr lang="fr-FR" sz="1800" dirty="0">
              <a:latin typeface="Arial MT"/>
              <a:cs typeface="Arial MT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6A6C405-1928-1D7F-1F37-2F2AC4D6ED19}"/>
              </a:ext>
            </a:extLst>
          </p:cNvPr>
          <p:cNvSpPr txBox="1"/>
          <p:nvPr/>
        </p:nvSpPr>
        <p:spPr>
          <a:xfrm>
            <a:off x="1710488" y="3568946"/>
            <a:ext cx="51320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5020" indent="-782955">
              <a:spcBef>
                <a:spcPts val="100"/>
              </a:spcBef>
              <a:buClr>
                <a:srgbClr val="00A9C5"/>
              </a:buClr>
              <a:buFont typeface="Leelawadee UI Semilight"/>
              <a:buChar char="&gt;"/>
              <a:tabLst>
                <a:tab pos="795020" algn="l"/>
                <a:tab pos="795655" algn="l"/>
              </a:tabLst>
            </a:pP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[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expression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]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List</a:t>
            </a:r>
            <a:endParaRPr sz="1800" dirty="0">
              <a:latin typeface="Arial MT"/>
              <a:cs typeface="Arial MT"/>
            </a:endParaRPr>
          </a:p>
          <a:p>
            <a:pPr marL="795020" indent="-782955">
              <a:buClr>
                <a:srgbClr val="00A9C5"/>
              </a:buClr>
              <a:buFont typeface="Leelawadee UI Semilight"/>
              <a:buChar char="&gt;"/>
              <a:tabLst>
                <a:tab pos="795020" algn="l"/>
                <a:tab pos="795655" algn="l"/>
              </a:tabLst>
            </a:pP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{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expression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}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A121643-55A3-8C75-EA52-17B69F82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07" y="4726088"/>
            <a:ext cx="3210381" cy="115118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F275596-B560-5D58-A39B-275F4B08C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480" y="3652227"/>
            <a:ext cx="6443763" cy="2404334"/>
          </a:xfrm>
          <a:prstGeom prst="rect">
            <a:avLst/>
          </a:prstGeom>
        </p:spPr>
      </p:pic>
      <p:sp>
        <p:nvSpPr>
          <p:cNvPr id="17" name="object 16">
            <a:extLst>
              <a:ext uri="{FF2B5EF4-FFF2-40B4-BE49-F238E27FC236}">
                <a16:creationId xmlns:a16="http://schemas.microsoft.com/office/drawing/2014/main" id="{AD2C18E9-4FD9-2452-C530-136283574B77}"/>
              </a:ext>
            </a:extLst>
          </p:cNvPr>
          <p:cNvSpPr/>
          <p:nvPr/>
        </p:nvSpPr>
        <p:spPr>
          <a:xfrm>
            <a:off x="6248797" y="6056561"/>
            <a:ext cx="4656626" cy="546718"/>
          </a:xfrm>
          <a:custGeom>
            <a:avLst/>
            <a:gdLst/>
            <a:ahLst/>
            <a:cxnLst/>
            <a:rect l="l" t="t" r="r" b="b"/>
            <a:pathLst>
              <a:path w="7024369" h="688340">
                <a:moveTo>
                  <a:pt x="6909062" y="688221"/>
                </a:moveTo>
                <a:lnTo>
                  <a:pt x="114705" y="688221"/>
                </a:lnTo>
                <a:lnTo>
                  <a:pt x="70057" y="679207"/>
                </a:lnTo>
                <a:lnTo>
                  <a:pt x="33596" y="654624"/>
                </a:lnTo>
                <a:lnTo>
                  <a:pt x="9014" y="618164"/>
                </a:lnTo>
                <a:lnTo>
                  <a:pt x="0" y="573515"/>
                </a:lnTo>
                <a:lnTo>
                  <a:pt x="0" y="114705"/>
                </a:lnTo>
                <a:lnTo>
                  <a:pt x="9014" y="70056"/>
                </a:lnTo>
                <a:lnTo>
                  <a:pt x="33596" y="33596"/>
                </a:lnTo>
                <a:lnTo>
                  <a:pt x="70057" y="9014"/>
                </a:lnTo>
                <a:lnTo>
                  <a:pt x="114705" y="0"/>
                </a:lnTo>
                <a:lnTo>
                  <a:pt x="6909062" y="0"/>
                </a:lnTo>
                <a:lnTo>
                  <a:pt x="6952958" y="8731"/>
                </a:lnTo>
                <a:lnTo>
                  <a:pt x="6990171" y="33596"/>
                </a:lnTo>
                <a:lnTo>
                  <a:pt x="7015036" y="70809"/>
                </a:lnTo>
                <a:lnTo>
                  <a:pt x="7023768" y="114705"/>
                </a:lnTo>
                <a:lnTo>
                  <a:pt x="7023768" y="573515"/>
                </a:lnTo>
                <a:lnTo>
                  <a:pt x="7014754" y="618164"/>
                </a:lnTo>
                <a:lnTo>
                  <a:pt x="6990171" y="654624"/>
                </a:lnTo>
                <a:lnTo>
                  <a:pt x="6953711" y="679207"/>
                </a:lnTo>
                <a:lnTo>
                  <a:pt x="6909062" y="68822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2B8D6B66-013F-EA37-6D96-50C8BC56AD17}"/>
              </a:ext>
            </a:extLst>
          </p:cNvPr>
          <p:cNvSpPr txBox="1"/>
          <p:nvPr/>
        </p:nvSpPr>
        <p:spPr>
          <a:xfrm>
            <a:off x="6754524" y="6140678"/>
            <a:ext cx="372738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Syntaxe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multi-line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disponible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aussi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646397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– </a:t>
            </a:r>
            <a:r>
              <a:rPr lang="fr-FR" dirty="0" err="1"/>
              <a:t>Splat</a:t>
            </a:r>
            <a:r>
              <a:rPr lang="fr-FR" dirty="0"/>
              <a:t> </a:t>
            </a:r>
            <a:r>
              <a:rPr lang="fr-FR" dirty="0" err="1"/>
              <a:t>Operator</a:t>
            </a:r>
            <a:endParaRPr lang="fr-FR" dirty="0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086D1658-B196-71CA-98D7-7DA866C37900}"/>
              </a:ext>
            </a:extLst>
          </p:cNvPr>
          <p:cNvSpPr txBox="1"/>
          <p:nvPr/>
        </p:nvSpPr>
        <p:spPr>
          <a:xfrm>
            <a:off x="747774" y="1058976"/>
            <a:ext cx="17947005" cy="139846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819785" marR="5080" indent="-807720">
              <a:lnSpc>
                <a:spcPts val="4250"/>
              </a:lnSpc>
              <a:spcBef>
                <a:spcPts val="24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Méthode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plus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simple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que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for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permettant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construire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simple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liste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à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partir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d’une </a:t>
            </a:r>
            <a:r>
              <a:rPr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liste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d’objet: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lnSpc>
                <a:spcPts val="3550"/>
              </a:lnSpc>
              <a:buClr>
                <a:schemeClr val="bg2"/>
              </a:buClr>
              <a:buSzPct val="9180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FAB433"/>
                </a:solidFill>
                <a:latin typeface="Arial MT"/>
                <a:cs typeface="Arial MT"/>
              </a:rPr>
              <a:t>aws_instance.jenkins[*].id</a:t>
            </a:r>
            <a:r>
              <a:rPr sz="1800" spc="15" dirty="0">
                <a:solidFill>
                  <a:srgbClr val="FAB433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[“id-azerty”,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“id-qsdfgh”,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“id-wxcvbn”]</a:t>
            </a:r>
            <a:endParaRPr sz="1800" dirty="0">
              <a:latin typeface="Arial MT"/>
              <a:cs typeface="Arial MT"/>
            </a:endParaRPr>
          </a:p>
          <a:p>
            <a:pPr marL="1825625" lvl="1" indent="-783590">
              <a:lnSpc>
                <a:spcPct val="100000"/>
              </a:lnSpc>
              <a:spcBef>
                <a:spcPts val="550"/>
              </a:spcBef>
              <a:buClr>
                <a:schemeClr val="bg2"/>
              </a:buClr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[*]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permet d’itérer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tous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 éléments du tableau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9A5AD303-D295-6749-71CA-3DA15CFF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43" y="3420269"/>
            <a:ext cx="11381362" cy="265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07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Orchestrateur </a:t>
            </a:r>
            <a:r>
              <a:rPr lang="fr-FR" dirty="0" err="1"/>
              <a:t>Terraform</a:t>
            </a:r>
            <a:endParaRPr 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1FC72DF2-4BA1-9972-2569-DF581DB32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653"/>
            <a:ext cx="12160250" cy="4357849"/>
          </a:xfrm>
          <a:prstGeom prst="rect">
            <a:avLst/>
          </a:prstGeom>
        </p:spPr>
      </p:pic>
      <p:sp>
        <p:nvSpPr>
          <p:cNvPr id="28" name="object 4">
            <a:extLst>
              <a:ext uri="{FF2B5EF4-FFF2-40B4-BE49-F238E27FC236}">
                <a16:creationId xmlns:a16="http://schemas.microsoft.com/office/drawing/2014/main" id="{60C00076-3AC1-6A6E-0EA9-602609FDDA9A}"/>
              </a:ext>
            </a:extLst>
          </p:cNvPr>
          <p:cNvSpPr txBox="1"/>
          <p:nvPr/>
        </p:nvSpPr>
        <p:spPr>
          <a:xfrm>
            <a:off x="391524" y="1257659"/>
            <a:ext cx="9774191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50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donne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capacité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gérer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5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ressources</a:t>
            </a:r>
            <a:r>
              <a:rPr sz="1800" b="1" spc="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15" dirty="0">
                <a:solidFill>
                  <a:srgbClr val="31373B"/>
                </a:solidFill>
                <a:latin typeface="Arial"/>
                <a:cs typeface="Arial"/>
              </a:rPr>
              <a:t>différents</a:t>
            </a:r>
            <a:r>
              <a:rPr sz="1800" b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31373B"/>
                </a:solidFill>
                <a:latin typeface="Arial"/>
                <a:cs typeface="Arial"/>
              </a:rPr>
              <a:t>providers</a:t>
            </a:r>
            <a:r>
              <a:rPr sz="1800" b="1" spc="12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996102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– For Loop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8AB591C-9742-E6E8-EAC1-2BEE34028BE3}"/>
              </a:ext>
            </a:extLst>
          </p:cNvPr>
          <p:cNvSpPr txBox="1"/>
          <p:nvPr/>
        </p:nvSpPr>
        <p:spPr>
          <a:xfrm>
            <a:off x="512772" y="1260622"/>
            <a:ext cx="106887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4715" marR="136525" indent="-807720">
              <a:spcBef>
                <a:spcPts val="24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94715" algn="l"/>
                <a:tab pos="89535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transformer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valeure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composé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(List,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autre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valeure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composée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(List,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)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en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itérant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sur chacun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 ses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éléments</a:t>
            </a:r>
            <a:endParaRPr lang="fr-FR" sz="1800" dirty="0">
              <a:latin typeface="Arial MT"/>
              <a:cs typeface="Arial MT"/>
            </a:endParaRPr>
          </a:p>
          <a:p>
            <a:pPr marL="1117600">
              <a:tabLst>
                <a:tab pos="1900555" algn="l"/>
              </a:tabLst>
            </a:pPr>
            <a:r>
              <a:rPr lang="fr-FR" sz="1800" spc="5" dirty="0">
                <a:solidFill>
                  <a:srgbClr val="00A9C5"/>
                </a:solidFill>
                <a:latin typeface="Leelawadee UI Semilight"/>
                <a:cs typeface="Leelawadee UI Semilight"/>
              </a:rPr>
              <a:t>	</a:t>
            </a:r>
            <a:endParaRPr lang="fr-FR" sz="1800" dirty="0">
              <a:latin typeface="Arial MT"/>
              <a:cs typeface="Arial MT"/>
            </a:endParaRPr>
          </a:p>
          <a:p>
            <a:pPr marL="1900555" lvl="1" indent="-783590">
              <a:buClr>
                <a:srgbClr val="00A9C5"/>
              </a:buClr>
              <a:buFont typeface="Leelawadee UI Semilight"/>
              <a:buChar char="&gt;"/>
              <a:tabLst>
                <a:tab pos="1900555" algn="l"/>
                <a:tab pos="1901189" algn="l"/>
                <a:tab pos="973645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Ex: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{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name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jenkins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",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"team"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"OPS"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}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===&gt;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["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name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", 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jenkins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",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"team", "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ops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</a:t>
            </a: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]</a:t>
            </a:r>
          </a:p>
          <a:p>
            <a:pPr marL="1900555" lvl="1" indent="-783590">
              <a:buClr>
                <a:srgbClr val="00A9C5"/>
              </a:buClr>
              <a:buFont typeface="Leelawadee UI Semilight"/>
              <a:buChar char="&gt;"/>
              <a:tabLst>
                <a:tab pos="1900555" algn="l"/>
                <a:tab pos="1901189" algn="l"/>
                <a:tab pos="973645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Ex: ["a",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"b", "c",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"d"] ===&gt;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{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"a"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=&gt;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"b", "c"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=&gt;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"d"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}</a:t>
            </a:r>
          </a:p>
          <a:p>
            <a:pPr marL="1900555" lvl="1" indent="-783590">
              <a:buClr>
                <a:srgbClr val="00A9C5"/>
              </a:buClr>
              <a:buFont typeface="Leelawadee UI Semilight"/>
              <a:buChar char="&gt;"/>
              <a:tabLst>
                <a:tab pos="1900555" algn="l"/>
                <a:tab pos="1901189" algn="l"/>
                <a:tab pos="9736455" algn="l"/>
              </a:tabLst>
            </a:pPr>
            <a:r>
              <a:rPr lang="fr-FR" sz="1800" spc="5" dirty="0">
                <a:solidFill>
                  <a:srgbClr val="00A9C5"/>
                </a:solidFill>
                <a:latin typeface="Leelawadee UI Semilight"/>
                <a:cs typeface="Leelawadee UI Semilight"/>
              </a:rPr>
              <a:t>	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Ex: ["a",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"b", "c",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"d"] ===&gt;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["A", "B",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"C",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"D"]</a:t>
            </a:r>
            <a:endParaRPr lang="fr-FR" sz="1800" dirty="0">
              <a:latin typeface="Arial MT"/>
              <a:cs typeface="Arial MT"/>
            </a:endParaRPr>
          </a:p>
          <a:p>
            <a:pPr lvl="1">
              <a:spcBef>
                <a:spcPts val="15"/>
              </a:spcBef>
              <a:buClr>
                <a:srgbClr val="00A9C5"/>
              </a:buClr>
              <a:buFont typeface="Leelawadee UI Semilight"/>
              <a:buChar char="&gt;"/>
            </a:pPr>
            <a:endParaRPr lang="fr-FR" sz="1800" dirty="0">
              <a:latin typeface="Arial MT"/>
              <a:cs typeface="Arial MT"/>
            </a:endParaRPr>
          </a:p>
          <a:p>
            <a:pPr marL="894715" indent="-882650">
              <a:spcBef>
                <a:spcPts val="5"/>
              </a:spcBef>
              <a:buClr>
                <a:srgbClr val="00A9C5"/>
              </a:buClr>
              <a:buFont typeface="SimSun"/>
              <a:buChar char="◉"/>
              <a:tabLst>
                <a:tab pos="894715" algn="l"/>
                <a:tab pos="89535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type d’arrivé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est spécifié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autour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du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for</a:t>
            </a:r>
            <a:endParaRPr lang="fr-FR" sz="1800" dirty="0">
              <a:latin typeface="Arial MT"/>
              <a:cs typeface="Arial MT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6A6C405-1928-1D7F-1F37-2F2AC4D6ED19}"/>
              </a:ext>
            </a:extLst>
          </p:cNvPr>
          <p:cNvSpPr txBox="1"/>
          <p:nvPr/>
        </p:nvSpPr>
        <p:spPr>
          <a:xfrm>
            <a:off x="1710488" y="3568946"/>
            <a:ext cx="51320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5020" indent="-782955">
              <a:spcBef>
                <a:spcPts val="100"/>
              </a:spcBef>
              <a:buClr>
                <a:srgbClr val="00A9C5"/>
              </a:buClr>
              <a:buFont typeface="Leelawadee UI Semilight"/>
              <a:buChar char="&gt;"/>
              <a:tabLst>
                <a:tab pos="795020" algn="l"/>
                <a:tab pos="795655" algn="l"/>
              </a:tabLst>
            </a:pP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[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expression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]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List</a:t>
            </a:r>
            <a:endParaRPr sz="1800" dirty="0">
              <a:latin typeface="Arial MT"/>
              <a:cs typeface="Arial MT"/>
            </a:endParaRPr>
          </a:p>
          <a:p>
            <a:pPr marL="795020" indent="-782955">
              <a:buClr>
                <a:srgbClr val="00A9C5"/>
              </a:buClr>
              <a:buFont typeface="Leelawadee UI Semilight"/>
              <a:buChar char="&gt;"/>
              <a:tabLst>
                <a:tab pos="795020" algn="l"/>
                <a:tab pos="795655" algn="l"/>
              </a:tabLst>
            </a:pP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{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expression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}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=&gt;</a:t>
            </a:r>
            <a:r>
              <a:rPr sz="1800" spc="-2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Map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A121643-55A3-8C75-EA52-17B69F82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07" y="4726088"/>
            <a:ext cx="3210381" cy="115118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F275596-B560-5D58-A39B-275F4B08C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480" y="3652227"/>
            <a:ext cx="6443763" cy="2404334"/>
          </a:xfrm>
          <a:prstGeom prst="rect">
            <a:avLst/>
          </a:prstGeom>
        </p:spPr>
      </p:pic>
      <p:sp>
        <p:nvSpPr>
          <p:cNvPr id="17" name="object 16">
            <a:extLst>
              <a:ext uri="{FF2B5EF4-FFF2-40B4-BE49-F238E27FC236}">
                <a16:creationId xmlns:a16="http://schemas.microsoft.com/office/drawing/2014/main" id="{AD2C18E9-4FD9-2452-C530-136283574B77}"/>
              </a:ext>
            </a:extLst>
          </p:cNvPr>
          <p:cNvSpPr/>
          <p:nvPr/>
        </p:nvSpPr>
        <p:spPr>
          <a:xfrm>
            <a:off x="6248797" y="6056561"/>
            <a:ext cx="4656626" cy="546718"/>
          </a:xfrm>
          <a:custGeom>
            <a:avLst/>
            <a:gdLst/>
            <a:ahLst/>
            <a:cxnLst/>
            <a:rect l="l" t="t" r="r" b="b"/>
            <a:pathLst>
              <a:path w="7024369" h="688340">
                <a:moveTo>
                  <a:pt x="6909062" y="688221"/>
                </a:moveTo>
                <a:lnTo>
                  <a:pt x="114705" y="688221"/>
                </a:lnTo>
                <a:lnTo>
                  <a:pt x="70057" y="679207"/>
                </a:lnTo>
                <a:lnTo>
                  <a:pt x="33596" y="654624"/>
                </a:lnTo>
                <a:lnTo>
                  <a:pt x="9014" y="618164"/>
                </a:lnTo>
                <a:lnTo>
                  <a:pt x="0" y="573515"/>
                </a:lnTo>
                <a:lnTo>
                  <a:pt x="0" y="114705"/>
                </a:lnTo>
                <a:lnTo>
                  <a:pt x="9014" y="70056"/>
                </a:lnTo>
                <a:lnTo>
                  <a:pt x="33596" y="33596"/>
                </a:lnTo>
                <a:lnTo>
                  <a:pt x="70057" y="9014"/>
                </a:lnTo>
                <a:lnTo>
                  <a:pt x="114705" y="0"/>
                </a:lnTo>
                <a:lnTo>
                  <a:pt x="6909062" y="0"/>
                </a:lnTo>
                <a:lnTo>
                  <a:pt x="6952958" y="8731"/>
                </a:lnTo>
                <a:lnTo>
                  <a:pt x="6990171" y="33596"/>
                </a:lnTo>
                <a:lnTo>
                  <a:pt x="7015036" y="70809"/>
                </a:lnTo>
                <a:lnTo>
                  <a:pt x="7023768" y="114705"/>
                </a:lnTo>
                <a:lnTo>
                  <a:pt x="7023768" y="573515"/>
                </a:lnTo>
                <a:lnTo>
                  <a:pt x="7014754" y="618164"/>
                </a:lnTo>
                <a:lnTo>
                  <a:pt x="6990171" y="654624"/>
                </a:lnTo>
                <a:lnTo>
                  <a:pt x="6953711" y="679207"/>
                </a:lnTo>
                <a:lnTo>
                  <a:pt x="6909062" y="68822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2B8D6B66-013F-EA37-6D96-50C8BC56AD17}"/>
              </a:ext>
            </a:extLst>
          </p:cNvPr>
          <p:cNvSpPr txBox="1"/>
          <p:nvPr/>
        </p:nvSpPr>
        <p:spPr>
          <a:xfrm>
            <a:off x="6754524" y="6140678"/>
            <a:ext cx="372738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Syntaxe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multi-line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disponible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aussi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88144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Hashicorp</a:t>
            </a:r>
            <a:r>
              <a:rPr lang="fr-FR" dirty="0"/>
              <a:t> Configuration </a:t>
            </a:r>
            <a:r>
              <a:rPr lang="fr-FR" dirty="0" err="1"/>
              <a:t>Language</a:t>
            </a:r>
            <a:r>
              <a:rPr lang="fr-FR" dirty="0"/>
              <a:t> (HCL)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Expressions – For Loop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3E69B6A-1F20-90ED-9922-1BC465D4233C}"/>
              </a:ext>
            </a:extLst>
          </p:cNvPr>
          <p:cNvSpPr txBox="1"/>
          <p:nvPr/>
        </p:nvSpPr>
        <p:spPr>
          <a:xfrm>
            <a:off x="252007" y="1347266"/>
            <a:ext cx="7757159" cy="1888337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986790" indent="-974725">
              <a:lnSpc>
                <a:spcPct val="100000"/>
              </a:lnSpc>
              <a:spcBef>
                <a:spcPts val="965"/>
              </a:spcBef>
              <a:buClr>
                <a:schemeClr val="bg2"/>
              </a:buClr>
              <a:buFont typeface="MS Gothic"/>
              <a:buChar char="◉"/>
              <a:tabLst>
                <a:tab pos="986790" algn="l"/>
                <a:tab pos="987425" algn="l"/>
              </a:tabLst>
            </a:pPr>
            <a:r>
              <a:rPr sz="1800" spc="-10" dirty="0">
                <a:solidFill>
                  <a:srgbClr val="31373B"/>
                </a:solidFill>
                <a:latin typeface="Courier New"/>
                <a:cs typeface="Courier New"/>
              </a:rPr>
              <a:t>template_file</a:t>
            </a:r>
            <a:endParaRPr sz="1800" dirty="0">
              <a:latin typeface="Courier New"/>
              <a:cs typeface="Courier New"/>
            </a:endParaRPr>
          </a:p>
          <a:p>
            <a:pPr marL="1992630" lvl="1" indent="-720725">
              <a:lnSpc>
                <a:spcPct val="100000"/>
              </a:lnSpc>
              <a:spcBef>
                <a:spcPts val="685"/>
              </a:spcBef>
              <a:buClr>
                <a:schemeClr val="bg2"/>
              </a:buClr>
              <a:buChar char="&gt;"/>
              <a:tabLst>
                <a:tab pos="1992630" algn="l"/>
                <a:tab pos="1993264" algn="l"/>
              </a:tabLst>
            </a:pP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générer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fichier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00A9C5"/>
              </a:buClr>
              <a:buFont typeface="Arial MT"/>
              <a:buChar char="&gt;"/>
            </a:pP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A9C5"/>
              </a:buClr>
              <a:buFont typeface="Arial MT"/>
              <a:buChar char="&gt;"/>
            </a:pPr>
            <a:endParaRPr sz="1800" dirty="0">
              <a:latin typeface="Arial MT"/>
              <a:cs typeface="Arial MT"/>
            </a:endParaRPr>
          </a:p>
          <a:p>
            <a:pPr marL="986790" indent="-974725">
              <a:lnSpc>
                <a:spcPct val="100000"/>
              </a:lnSpc>
              <a:spcBef>
                <a:spcPts val="5"/>
              </a:spcBef>
              <a:buClr>
                <a:schemeClr val="bg2"/>
              </a:buClr>
              <a:buFont typeface="MS Gothic"/>
              <a:buChar char="◉"/>
              <a:tabLst>
                <a:tab pos="986790" algn="l"/>
                <a:tab pos="987425" algn="l"/>
              </a:tabLst>
            </a:pPr>
            <a:r>
              <a:rPr sz="1800" spc="-10" dirty="0">
                <a:solidFill>
                  <a:srgbClr val="31373B"/>
                </a:solidFill>
                <a:latin typeface="Courier New"/>
                <a:cs typeface="Courier New"/>
              </a:rPr>
              <a:t>template_cloudinit_config</a:t>
            </a:r>
            <a:endParaRPr sz="1800" dirty="0">
              <a:latin typeface="Courier New"/>
              <a:cs typeface="Courier New"/>
            </a:endParaRPr>
          </a:p>
          <a:p>
            <a:pPr marL="1992630" lvl="1" indent="-720725">
              <a:lnSpc>
                <a:spcPct val="100000"/>
              </a:lnSpc>
              <a:spcBef>
                <a:spcPts val="85"/>
              </a:spcBef>
              <a:buClr>
                <a:schemeClr val="bg2"/>
              </a:buClr>
              <a:buChar char="&gt;"/>
              <a:tabLst>
                <a:tab pos="1992630" algn="l"/>
                <a:tab pos="1993264" algn="l"/>
              </a:tabLst>
            </a:pP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Permet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configurer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cloudinit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8966E0E-56BA-5840-EF6F-EB70C940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5" y="865096"/>
            <a:ext cx="5828587" cy="5479680"/>
          </a:xfrm>
          <a:prstGeom prst="rect">
            <a:avLst/>
          </a:prstGeom>
        </p:spPr>
      </p:pic>
      <p:sp>
        <p:nvSpPr>
          <p:cNvPr id="10" name="object 11">
            <a:extLst>
              <a:ext uri="{FF2B5EF4-FFF2-40B4-BE49-F238E27FC236}">
                <a16:creationId xmlns:a16="http://schemas.microsoft.com/office/drawing/2014/main" id="{5B739F33-3814-2353-F098-A978B1BB07D0}"/>
              </a:ext>
            </a:extLst>
          </p:cNvPr>
          <p:cNvSpPr/>
          <p:nvPr/>
        </p:nvSpPr>
        <p:spPr>
          <a:xfrm>
            <a:off x="128309" y="5229338"/>
            <a:ext cx="5828587" cy="687613"/>
          </a:xfrm>
          <a:custGeom>
            <a:avLst/>
            <a:gdLst/>
            <a:ahLst/>
            <a:cxnLst/>
            <a:rect l="l" t="t" r="r" b="b"/>
            <a:pathLst>
              <a:path w="7024370" h="1506854">
                <a:moveTo>
                  <a:pt x="6772661" y="1506613"/>
                </a:moveTo>
                <a:lnTo>
                  <a:pt x="251107" y="1506613"/>
                </a:lnTo>
                <a:lnTo>
                  <a:pt x="205970" y="1502567"/>
                </a:lnTo>
                <a:lnTo>
                  <a:pt x="163487" y="1490903"/>
                </a:lnTo>
                <a:lnTo>
                  <a:pt x="124368" y="1472330"/>
                </a:lnTo>
                <a:lnTo>
                  <a:pt x="89322" y="1447556"/>
                </a:lnTo>
                <a:lnTo>
                  <a:pt x="59057" y="1417291"/>
                </a:lnTo>
                <a:lnTo>
                  <a:pt x="34283" y="1382245"/>
                </a:lnTo>
                <a:lnTo>
                  <a:pt x="15709" y="1343126"/>
                </a:lnTo>
                <a:lnTo>
                  <a:pt x="4045" y="1300643"/>
                </a:lnTo>
                <a:lnTo>
                  <a:pt x="0" y="1255506"/>
                </a:lnTo>
                <a:lnTo>
                  <a:pt x="0" y="251107"/>
                </a:lnTo>
                <a:lnTo>
                  <a:pt x="4045" y="205970"/>
                </a:lnTo>
                <a:lnTo>
                  <a:pt x="15709" y="163487"/>
                </a:lnTo>
                <a:lnTo>
                  <a:pt x="34283" y="124368"/>
                </a:lnTo>
                <a:lnTo>
                  <a:pt x="59057" y="89322"/>
                </a:lnTo>
                <a:lnTo>
                  <a:pt x="89322" y="59057"/>
                </a:lnTo>
                <a:lnTo>
                  <a:pt x="124368" y="34283"/>
                </a:lnTo>
                <a:lnTo>
                  <a:pt x="163487" y="15709"/>
                </a:lnTo>
                <a:lnTo>
                  <a:pt x="205970" y="4045"/>
                </a:lnTo>
                <a:lnTo>
                  <a:pt x="251107" y="0"/>
                </a:lnTo>
                <a:lnTo>
                  <a:pt x="6772661" y="0"/>
                </a:lnTo>
                <a:lnTo>
                  <a:pt x="6821878" y="4869"/>
                </a:lnTo>
                <a:lnTo>
                  <a:pt x="6868755" y="19114"/>
                </a:lnTo>
                <a:lnTo>
                  <a:pt x="6911975" y="42189"/>
                </a:lnTo>
                <a:lnTo>
                  <a:pt x="6950221" y="73547"/>
                </a:lnTo>
                <a:lnTo>
                  <a:pt x="6981579" y="111792"/>
                </a:lnTo>
                <a:lnTo>
                  <a:pt x="7004654" y="155012"/>
                </a:lnTo>
                <a:lnTo>
                  <a:pt x="7018899" y="201889"/>
                </a:lnTo>
                <a:lnTo>
                  <a:pt x="7023768" y="251107"/>
                </a:lnTo>
                <a:lnTo>
                  <a:pt x="7023768" y="1255506"/>
                </a:lnTo>
                <a:lnTo>
                  <a:pt x="7019723" y="1300643"/>
                </a:lnTo>
                <a:lnTo>
                  <a:pt x="7008058" y="1343126"/>
                </a:lnTo>
                <a:lnTo>
                  <a:pt x="6989485" y="1382245"/>
                </a:lnTo>
                <a:lnTo>
                  <a:pt x="6964711" y="1417291"/>
                </a:lnTo>
                <a:lnTo>
                  <a:pt x="6934446" y="1447556"/>
                </a:lnTo>
                <a:lnTo>
                  <a:pt x="6899399" y="1472330"/>
                </a:lnTo>
                <a:lnTo>
                  <a:pt x="6860280" y="1490903"/>
                </a:lnTo>
                <a:lnTo>
                  <a:pt x="6817798" y="1502567"/>
                </a:lnTo>
                <a:lnTo>
                  <a:pt x="6772661" y="15066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693E6D74-8FF1-A12C-FA1F-BD0E2D8771A5}"/>
              </a:ext>
            </a:extLst>
          </p:cNvPr>
          <p:cNvSpPr txBox="1"/>
          <p:nvPr/>
        </p:nvSpPr>
        <p:spPr>
          <a:xfrm>
            <a:off x="5080" y="5229338"/>
            <a:ext cx="60750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Permet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d’utiliser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toute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puissance </a:t>
            </a:r>
            <a:r>
              <a:rPr sz="1800" spc="-9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du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moteur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templating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pour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Tahoma"/>
                <a:cs typeface="Tahoma"/>
              </a:rPr>
              <a:t>générer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ﬁchier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07502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7903" y="2350245"/>
            <a:ext cx="3491284" cy="1475316"/>
          </a:xfrm>
          <a:prstGeom prst="rect">
            <a:avLst/>
          </a:prstGeom>
        </p:spPr>
        <p:txBody>
          <a:bodyPr vert="horz" wrap="square" lIns="0" tIns="5374" rIns="0" bIns="0" rtlCol="0">
            <a:spAutoFit/>
          </a:bodyPr>
          <a:lstStyle/>
          <a:p>
            <a:pPr marL="7677" marR="3071">
              <a:lnSpc>
                <a:spcPct val="100499"/>
              </a:lnSpc>
              <a:spcBef>
                <a:spcPts val="42"/>
              </a:spcBef>
              <a:tabLst>
                <a:tab pos="2710034" algn="l"/>
              </a:tabLst>
            </a:pPr>
            <a:r>
              <a:rPr sz="4776" b="1" spc="251" dirty="0">
                <a:solidFill>
                  <a:srgbClr val="EC4E75"/>
                </a:solidFill>
                <a:latin typeface="Trebuchet MS"/>
                <a:cs typeface="Trebuchet MS"/>
              </a:rPr>
              <a:t>Passage	</a:t>
            </a:r>
            <a:r>
              <a:rPr sz="4776" b="1" spc="154" dirty="0">
                <a:solidFill>
                  <a:srgbClr val="EC4E75"/>
                </a:solidFill>
                <a:latin typeface="Trebuchet MS"/>
                <a:cs typeface="Trebuchet MS"/>
              </a:rPr>
              <a:t>à</a:t>
            </a:r>
            <a:r>
              <a:rPr sz="4776" b="1" spc="-311" dirty="0">
                <a:solidFill>
                  <a:srgbClr val="EC4E75"/>
                </a:solidFill>
                <a:latin typeface="Trebuchet MS"/>
                <a:cs typeface="Trebuchet MS"/>
              </a:rPr>
              <a:t> </a:t>
            </a:r>
            <a:r>
              <a:rPr sz="4776" b="1" spc="-481" dirty="0">
                <a:solidFill>
                  <a:srgbClr val="EC4E75"/>
                </a:solidFill>
                <a:latin typeface="Trebuchet MS"/>
                <a:cs typeface="Trebuchet MS"/>
              </a:rPr>
              <a:t>l’</a:t>
            </a:r>
            <a:r>
              <a:rPr sz="4776" b="1" spc="-1433" dirty="0">
                <a:solidFill>
                  <a:srgbClr val="EC4E75"/>
                </a:solidFill>
                <a:latin typeface="Trebuchet MS"/>
                <a:cs typeface="Trebuchet MS"/>
              </a:rPr>
              <a:t> </a:t>
            </a:r>
            <a:r>
              <a:rPr sz="4776" b="1" spc="91" dirty="0">
                <a:solidFill>
                  <a:srgbClr val="EC4E75"/>
                </a:solidFill>
                <a:latin typeface="Trebuchet MS"/>
                <a:cs typeface="Trebuchet MS"/>
              </a:rPr>
              <a:t>échelle</a:t>
            </a:r>
            <a:endParaRPr sz="4776" dirty="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86" y="254909"/>
            <a:ext cx="4763041" cy="3332747"/>
            <a:chOff x="0" y="421673"/>
            <a:chExt cx="7879080" cy="5513070"/>
          </a:xfrm>
        </p:grpSpPr>
        <p:sp>
          <p:nvSpPr>
            <p:cNvPr id="4" name="object 4"/>
            <p:cNvSpPr/>
            <p:nvPr/>
          </p:nvSpPr>
          <p:spPr>
            <a:xfrm>
              <a:off x="2246147" y="3949426"/>
              <a:ext cx="5633085" cy="1985010"/>
            </a:xfrm>
            <a:custGeom>
              <a:avLst/>
              <a:gdLst/>
              <a:ahLst/>
              <a:cxnLst/>
              <a:rect l="l" t="t" r="r" b="b"/>
              <a:pathLst>
                <a:path w="5633084" h="1985010">
                  <a:moveTo>
                    <a:pt x="320713" y="609"/>
                  </a:moveTo>
                  <a:lnTo>
                    <a:pt x="246380" y="5346"/>
                  </a:lnTo>
                  <a:lnTo>
                    <a:pt x="179590" y="31750"/>
                  </a:lnTo>
                  <a:lnTo>
                    <a:pt x="121526" y="75514"/>
                  </a:lnTo>
                  <a:lnTo>
                    <a:pt x="73380" y="132359"/>
                  </a:lnTo>
                  <a:lnTo>
                    <a:pt x="36322" y="197967"/>
                  </a:lnTo>
                  <a:lnTo>
                    <a:pt x="11544" y="268084"/>
                  </a:lnTo>
                  <a:lnTo>
                    <a:pt x="228" y="338391"/>
                  </a:lnTo>
                  <a:lnTo>
                    <a:pt x="0" y="372275"/>
                  </a:lnTo>
                  <a:lnTo>
                    <a:pt x="3581" y="404609"/>
                  </a:lnTo>
                  <a:lnTo>
                    <a:pt x="22758" y="462445"/>
                  </a:lnTo>
                  <a:lnTo>
                    <a:pt x="58953" y="507606"/>
                  </a:lnTo>
                  <a:lnTo>
                    <a:pt x="113360" y="535813"/>
                  </a:lnTo>
                  <a:lnTo>
                    <a:pt x="147764" y="542213"/>
                  </a:lnTo>
                  <a:lnTo>
                    <a:pt x="192976" y="536346"/>
                  </a:lnTo>
                  <a:lnTo>
                    <a:pt x="233794" y="513295"/>
                  </a:lnTo>
                  <a:lnTo>
                    <a:pt x="264325" y="478078"/>
                  </a:lnTo>
                  <a:lnTo>
                    <a:pt x="278663" y="435711"/>
                  </a:lnTo>
                  <a:lnTo>
                    <a:pt x="273646" y="381635"/>
                  </a:lnTo>
                  <a:lnTo>
                    <a:pt x="250913" y="336207"/>
                  </a:lnTo>
                  <a:lnTo>
                    <a:pt x="215442" y="303923"/>
                  </a:lnTo>
                  <a:lnTo>
                    <a:pt x="172212" y="289242"/>
                  </a:lnTo>
                  <a:lnTo>
                    <a:pt x="141897" y="280720"/>
                  </a:lnTo>
                  <a:lnTo>
                    <a:pt x="122847" y="263550"/>
                  </a:lnTo>
                  <a:lnTo>
                    <a:pt x="114198" y="239814"/>
                  </a:lnTo>
                  <a:lnTo>
                    <a:pt x="115087" y="211594"/>
                  </a:lnTo>
                  <a:lnTo>
                    <a:pt x="124637" y="180962"/>
                  </a:lnTo>
                  <a:lnTo>
                    <a:pt x="166192" y="120777"/>
                  </a:lnTo>
                  <a:lnTo>
                    <a:pt x="196456" y="95389"/>
                  </a:lnTo>
                  <a:lnTo>
                    <a:pt x="231876" y="75920"/>
                  </a:lnTo>
                  <a:lnTo>
                    <a:pt x="271576" y="64427"/>
                  </a:lnTo>
                  <a:lnTo>
                    <a:pt x="314680" y="63004"/>
                  </a:lnTo>
                  <a:lnTo>
                    <a:pt x="320713" y="609"/>
                  </a:lnTo>
                  <a:close/>
                </a:path>
                <a:path w="5633084" h="1985010">
                  <a:moveTo>
                    <a:pt x="664019" y="33782"/>
                  </a:moveTo>
                  <a:lnTo>
                    <a:pt x="589889" y="39624"/>
                  </a:lnTo>
                  <a:lnTo>
                    <a:pt x="522782" y="68795"/>
                  </a:lnTo>
                  <a:lnTo>
                    <a:pt x="464248" y="116408"/>
                  </a:lnTo>
                  <a:lnTo>
                    <a:pt x="438683" y="145605"/>
                  </a:lnTo>
                  <a:lnTo>
                    <a:pt x="415848" y="177584"/>
                  </a:lnTo>
                  <a:lnTo>
                    <a:pt x="395947" y="211747"/>
                  </a:lnTo>
                  <a:lnTo>
                    <a:pt x="379171" y="247446"/>
                  </a:lnTo>
                  <a:lnTo>
                    <a:pt x="365709" y="284111"/>
                  </a:lnTo>
                  <a:lnTo>
                    <a:pt x="355765" y="321119"/>
                  </a:lnTo>
                  <a:lnTo>
                    <a:pt x="347205" y="393700"/>
                  </a:lnTo>
                  <a:lnTo>
                    <a:pt x="348983" y="428053"/>
                  </a:lnTo>
                  <a:lnTo>
                    <a:pt x="365633" y="489864"/>
                  </a:lnTo>
                  <a:lnTo>
                    <a:pt x="401040" y="538378"/>
                  </a:lnTo>
                  <a:lnTo>
                    <a:pt x="456768" y="568718"/>
                  </a:lnTo>
                  <a:lnTo>
                    <a:pt x="492747" y="575551"/>
                  </a:lnTo>
                  <a:lnTo>
                    <a:pt x="543382" y="570204"/>
                  </a:lnTo>
                  <a:lnTo>
                    <a:pt x="582980" y="547039"/>
                  </a:lnTo>
                  <a:lnTo>
                    <a:pt x="609777" y="511467"/>
                  </a:lnTo>
                  <a:lnTo>
                    <a:pt x="621957" y="468884"/>
                  </a:lnTo>
                  <a:lnTo>
                    <a:pt x="619099" y="415023"/>
                  </a:lnTo>
                  <a:lnTo>
                    <a:pt x="600100" y="369963"/>
                  </a:lnTo>
                  <a:lnTo>
                    <a:pt x="565835" y="337794"/>
                  </a:lnTo>
                  <a:lnTo>
                    <a:pt x="517207" y="322580"/>
                  </a:lnTo>
                  <a:lnTo>
                    <a:pt x="489458" y="314312"/>
                  </a:lnTo>
                  <a:lnTo>
                    <a:pt x="471843" y="297281"/>
                  </a:lnTo>
                  <a:lnTo>
                    <a:pt x="463702" y="273596"/>
                  </a:lnTo>
                  <a:lnTo>
                    <a:pt x="464350" y="245351"/>
                  </a:lnTo>
                  <a:lnTo>
                    <a:pt x="473100" y="214642"/>
                  </a:lnTo>
                  <a:lnTo>
                    <a:pt x="512229" y="154228"/>
                  </a:lnTo>
                  <a:lnTo>
                    <a:pt x="541248" y="128714"/>
                  </a:lnTo>
                  <a:lnTo>
                    <a:pt x="575665" y="109143"/>
                  </a:lnTo>
                  <a:lnTo>
                    <a:pt x="614807" y="97599"/>
                  </a:lnTo>
                  <a:lnTo>
                    <a:pt x="657987" y="96177"/>
                  </a:lnTo>
                  <a:lnTo>
                    <a:pt x="664019" y="33782"/>
                  </a:lnTo>
                  <a:close/>
                </a:path>
                <a:path w="5633084" h="1985010">
                  <a:moveTo>
                    <a:pt x="5283047" y="1632013"/>
                  </a:moveTo>
                  <a:lnTo>
                    <a:pt x="5276850" y="1562074"/>
                  </a:lnTo>
                  <a:lnTo>
                    <a:pt x="5254333" y="1502156"/>
                  </a:lnTo>
                  <a:lnTo>
                    <a:pt x="5214417" y="1457274"/>
                  </a:lnTo>
                  <a:lnTo>
                    <a:pt x="5156022" y="1432433"/>
                  </a:lnTo>
                  <a:lnTo>
                    <a:pt x="5119560" y="1429092"/>
                  </a:lnTo>
                  <a:lnTo>
                    <a:pt x="5069687" y="1439291"/>
                  </a:lnTo>
                  <a:lnTo>
                    <a:pt x="5032489" y="1466151"/>
                  </a:lnTo>
                  <a:lnTo>
                    <a:pt x="5009235" y="1504149"/>
                  </a:lnTo>
                  <a:lnTo>
                    <a:pt x="5001209" y="1547698"/>
                  </a:lnTo>
                  <a:lnTo>
                    <a:pt x="5009235" y="1601038"/>
                  </a:lnTo>
                  <a:lnTo>
                    <a:pt x="5032489" y="1644053"/>
                  </a:lnTo>
                  <a:lnTo>
                    <a:pt x="5069687" y="1672780"/>
                  </a:lnTo>
                  <a:lnTo>
                    <a:pt x="5119560" y="1683232"/>
                  </a:lnTo>
                  <a:lnTo>
                    <a:pt x="5147970" y="1688807"/>
                  </a:lnTo>
                  <a:lnTo>
                    <a:pt x="5167134" y="1704060"/>
                  </a:lnTo>
                  <a:lnTo>
                    <a:pt x="5177523" y="1726857"/>
                  </a:lnTo>
                  <a:lnTo>
                    <a:pt x="5179593" y="1755038"/>
                  </a:lnTo>
                  <a:lnTo>
                    <a:pt x="5173840" y="1786445"/>
                  </a:lnTo>
                  <a:lnTo>
                    <a:pt x="5140706" y="1850339"/>
                  </a:lnTo>
                  <a:lnTo>
                    <a:pt x="5114277" y="1878520"/>
                  </a:lnTo>
                  <a:lnTo>
                    <a:pt x="5081905" y="1901317"/>
                  </a:lnTo>
                  <a:lnTo>
                    <a:pt x="5044059" y="1916569"/>
                  </a:lnTo>
                  <a:lnTo>
                    <a:pt x="5001209" y="1922132"/>
                  </a:lnTo>
                  <a:lnTo>
                    <a:pt x="5001209" y="1984819"/>
                  </a:lnTo>
                  <a:lnTo>
                    <a:pt x="5074424" y="1971878"/>
                  </a:lnTo>
                  <a:lnTo>
                    <a:pt x="5138420" y="1936394"/>
                  </a:lnTo>
                  <a:lnTo>
                    <a:pt x="5192103" y="1883359"/>
                  </a:lnTo>
                  <a:lnTo>
                    <a:pt x="5214734" y="1851837"/>
                  </a:lnTo>
                  <a:lnTo>
                    <a:pt x="5234381" y="1817814"/>
                  </a:lnTo>
                  <a:lnTo>
                    <a:pt x="5250904" y="1781898"/>
                  </a:lnTo>
                  <a:lnTo>
                    <a:pt x="5264175" y="1744738"/>
                  </a:lnTo>
                  <a:lnTo>
                    <a:pt x="5274043" y="1706956"/>
                  </a:lnTo>
                  <a:lnTo>
                    <a:pt x="5280380" y="1669173"/>
                  </a:lnTo>
                  <a:lnTo>
                    <a:pt x="5283047" y="1632013"/>
                  </a:lnTo>
                  <a:close/>
                </a:path>
                <a:path w="5633084" h="1985010">
                  <a:moveTo>
                    <a:pt x="5632602" y="1617776"/>
                  </a:moveTo>
                  <a:lnTo>
                    <a:pt x="5622912" y="1552194"/>
                  </a:lnTo>
                  <a:lnTo>
                    <a:pt x="5598261" y="1496466"/>
                  </a:lnTo>
                  <a:lnTo>
                    <a:pt x="5557875" y="1454988"/>
                  </a:lnTo>
                  <a:lnTo>
                    <a:pt x="5501005" y="1432153"/>
                  </a:lnTo>
                  <a:lnTo>
                    <a:pt x="5466143" y="1429092"/>
                  </a:lnTo>
                  <a:lnTo>
                    <a:pt x="5421719" y="1439291"/>
                  </a:lnTo>
                  <a:lnTo>
                    <a:pt x="5383301" y="1466151"/>
                  </a:lnTo>
                  <a:lnTo>
                    <a:pt x="5356301" y="1504149"/>
                  </a:lnTo>
                  <a:lnTo>
                    <a:pt x="5346116" y="1547698"/>
                  </a:lnTo>
                  <a:lnTo>
                    <a:pt x="5356301" y="1601038"/>
                  </a:lnTo>
                  <a:lnTo>
                    <a:pt x="5383301" y="1644053"/>
                  </a:lnTo>
                  <a:lnTo>
                    <a:pt x="5421719" y="1672780"/>
                  </a:lnTo>
                  <a:lnTo>
                    <a:pt x="5466143" y="1683232"/>
                  </a:lnTo>
                  <a:lnTo>
                    <a:pt x="5497157" y="1688807"/>
                  </a:lnTo>
                  <a:lnTo>
                    <a:pt x="5517769" y="1704060"/>
                  </a:lnTo>
                  <a:lnTo>
                    <a:pt x="5528653" y="1726857"/>
                  </a:lnTo>
                  <a:lnTo>
                    <a:pt x="5530481" y="1755038"/>
                  </a:lnTo>
                  <a:lnTo>
                    <a:pt x="5523928" y="1786445"/>
                  </a:lnTo>
                  <a:lnTo>
                    <a:pt x="5488356" y="1850339"/>
                  </a:lnTo>
                  <a:lnTo>
                    <a:pt x="5460670" y="1878520"/>
                  </a:lnTo>
                  <a:lnTo>
                    <a:pt x="5427294" y="1901317"/>
                  </a:lnTo>
                  <a:lnTo>
                    <a:pt x="5388876" y="1916569"/>
                  </a:lnTo>
                  <a:lnTo>
                    <a:pt x="5346116" y="1922132"/>
                  </a:lnTo>
                  <a:lnTo>
                    <a:pt x="5346116" y="1984819"/>
                  </a:lnTo>
                  <a:lnTo>
                    <a:pt x="5419636" y="1972945"/>
                  </a:lnTo>
                  <a:lnTo>
                    <a:pt x="5483580" y="1940242"/>
                  </a:lnTo>
                  <a:lnTo>
                    <a:pt x="5537162" y="1891093"/>
                  </a:lnTo>
                  <a:lnTo>
                    <a:pt x="5579618" y="1829892"/>
                  </a:lnTo>
                  <a:lnTo>
                    <a:pt x="5610199" y="1761020"/>
                  </a:lnTo>
                  <a:lnTo>
                    <a:pt x="5628106" y="1688846"/>
                  </a:lnTo>
                  <a:lnTo>
                    <a:pt x="5632081" y="1652905"/>
                  </a:lnTo>
                  <a:lnTo>
                    <a:pt x="5632602" y="1617776"/>
                  </a:lnTo>
                  <a:close/>
                </a:path>
              </a:pathLst>
            </a:custGeom>
            <a:solidFill>
              <a:srgbClr val="EC4E75"/>
            </a:solidFill>
          </p:spPr>
          <p:txBody>
            <a:bodyPr wrap="square" lIns="0" tIns="0" rIns="0" bIns="0" rtlCol="0"/>
            <a:lstStyle/>
            <a:p>
              <a:endParaRPr sz="1447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21673"/>
              <a:ext cx="1001045" cy="60234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18150" y="300069"/>
            <a:ext cx="244140" cy="252779"/>
          </a:xfrm>
          <a:prstGeom prst="rect">
            <a:avLst/>
          </a:prstGeom>
        </p:spPr>
        <p:txBody>
          <a:bodyPr vert="horz" wrap="square" lIns="0" tIns="10748" rIns="0" bIns="0" rtlCol="0">
            <a:spAutoFit/>
          </a:bodyPr>
          <a:lstStyle/>
          <a:p>
            <a:pPr marL="7677">
              <a:spcBef>
                <a:spcPts val="85"/>
              </a:spcBef>
            </a:pPr>
            <a:r>
              <a:rPr sz="1572" spc="76" dirty="0">
                <a:solidFill>
                  <a:srgbClr val="FFFFFF"/>
                </a:solidFill>
                <a:latin typeface="Trebuchet MS"/>
                <a:cs typeface="Trebuchet MS"/>
              </a:rPr>
              <a:t>78</a:t>
            </a:r>
            <a:endParaRPr sz="1572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496DF886-1CEB-63C4-ED8C-116C467C9C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460B71-BFA4-93E2-4537-D80466F38B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CB2328-9043-F987-69AD-9CABB64918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623521-1ABB-C820-4E07-A53713552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71365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Backend</a:t>
            </a:r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CD3A4C69-531C-7A68-8FB6-BE459E13A926}"/>
              </a:ext>
            </a:extLst>
          </p:cNvPr>
          <p:cNvSpPr txBox="1"/>
          <p:nvPr/>
        </p:nvSpPr>
        <p:spPr>
          <a:xfrm>
            <a:off x="699870" y="1169869"/>
            <a:ext cx="6181819" cy="661498"/>
          </a:xfrm>
          <a:prstGeom prst="rect">
            <a:avLst/>
          </a:prstGeom>
        </p:spPr>
        <p:txBody>
          <a:bodyPr vert="horz" wrap="square" lIns="0" tIns="55661" rIns="0" bIns="0" rtlCol="0">
            <a:spAutoFit/>
          </a:bodyPr>
          <a:lstStyle/>
          <a:p>
            <a:pPr marL="452184" indent="-444891">
              <a:spcBef>
                <a:spcPts val="438"/>
              </a:spcBef>
              <a:buClr>
                <a:schemeClr val="bg2"/>
              </a:buClr>
              <a:buFont typeface="SimSun"/>
              <a:buChar char="◉"/>
              <a:tabLst>
                <a:tab pos="452184" algn="l"/>
                <a:tab pos="452568" algn="l"/>
              </a:tabLst>
            </a:pP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sz="1800" spc="-12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travail</a:t>
            </a:r>
            <a:r>
              <a:rPr sz="1800" spc="-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3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 équipe,</a:t>
            </a:r>
            <a:r>
              <a:rPr sz="1800" spc="-3" dirty="0">
                <a:solidFill>
                  <a:srgbClr val="31373B"/>
                </a:solidFill>
                <a:latin typeface="Arial MT"/>
                <a:cs typeface="Arial MT"/>
              </a:rPr>
              <a:t> le</a:t>
            </a:r>
            <a:r>
              <a:rPr sz="1800" spc="-4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Tfstate</a:t>
            </a:r>
            <a:r>
              <a:rPr sz="1800" spc="-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3" dirty="0">
                <a:solidFill>
                  <a:srgbClr val="31373B"/>
                </a:solidFill>
                <a:latin typeface="Arial MT"/>
                <a:cs typeface="Arial MT"/>
              </a:rPr>
              <a:t>doit être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 partagé</a:t>
            </a:r>
            <a:endParaRPr sz="1800" dirty="0">
              <a:latin typeface="Arial MT"/>
              <a:cs typeface="Arial MT"/>
            </a:endParaRPr>
          </a:p>
          <a:p>
            <a:pPr marL="806868" lvl="1" indent="-325127">
              <a:spcBef>
                <a:spcPts val="381"/>
              </a:spcBef>
              <a:buClr>
                <a:schemeClr val="bg2"/>
              </a:buClr>
              <a:buFont typeface="Times New Roman"/>
              <a:buChar char="&gt;"/>
              <a:tabLst>
                <a:tab pos="806868" algn="l"/>
                <a:tab pos="807252" algn="l"/>
              </a:tabLst>
            </a:pP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Ex</a:t>
            </a:r>
            <a:r>
              <a:rPr sz="1800" spc="-21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3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3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S3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846ED0D4-660C-0A05-103A-0D06692F11F1}"/>
              </a:ext>
            </a:extLst>
          </p:cNvPr>
          <p:cNvSpPr txBox="1"/>
          <p:nvPr/>
        </p:nvSpPr>
        <p:spPr>
          <a:xfrm>
            <a:off x="699870" y="2304908"/>
            <a:ext cx="4726190" cy="1115361"/>
          </a:xfrm>
          <a:prstGeom prst="rect">
            <a:avLst/>
          </a:prstGeom>
        </p:spPr>
        <p:txBody>
          <a:bodyPr vert="horz" wrap="square" lIns="0" tIns="7294" rIns="0" bIns="0" rtlCol="0">
            <a:spAutoFit/>
          </a:bodyPr>
          <a:lstStyle/>
          <a:p>
            <a:pPr marL="452184" indent="-444891">
              <a:spcBef>
                <a:spcPts val="57"/>
              </a:spcBef>
              <a:buClr>
                <a:schemeClr val="bg2"/>
              </a:buClr>
              <a:buFont typeface="SimSun"/>
              <a:buChar char="◉"/>
              <a:tabLst>
                <a:tab pos="452184" algn="l"/>
                <a:tab pos="452568" algn="l"/>
              </a:tabLst>
            </a:pP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D’autres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backends</a:t>
            </a:r>
            <a:r>
              <a:rPr sz="1800" spc="3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disponible</a:t>
            </a:r>
            <a:r>
              <a:rPr sz="1800" spc="3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aussi</a:t>
            </a:r>
            <a:endParaRPr sz="1800" dirty="0">
              <a:latin typeface="Arial MT"/>
              <a:cs typeface="Arial MT"/>
            </a:endParaRPr>
          </a:p>
          <a:p>
            <a:pPr marL="806868" lvl="1" indent="-315146">
              <a:spcBef>
                <a:spcPts val="6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806868" algn="l"/>
                <a:tab pos="807252" algn="l"/>
              </a:tabLst>
            </a:pP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Azure</a:t>
            </a:r>
            <a:endParaRPr sz="1800" dirty="0">
              <a:latin typeface="Arial MT"/>
              <a:cs typeface="Arial MT"/>
            </a:endParaRPr>
          </a:p>
          <a:p>
            <a:pPr marL="806868" lvl="1" indent="-315146">
              <a:spcBef>
                <a:spcPts val="6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806868" algn="l"/>
                <a:tab pos="807252" algn="l"/>
              </a:tabLst>
            </a:pP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GCS</a:t>
            </a:r>
            <a:endParaRPr sz="1800" dirty="0">
              <a:latin typeface="Arial MT"/>
              <a:cs typeface="Arial MT"/>
            </a:endParaRPr>
          </a:p>
          <a:p>
            <a:pPr marL="806868" lvl="1" indent="-315146">
              <a:spcBef>
                <a:spcPts val="3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806868" algn="l"/>
                <a:tab pos="807252" algn="l"/>
              </a:tabLst>
            </a:pPr>
            <a:r>
              <a:rPr sz="1800" spc="-30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spc="-21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6" dirty="0">
                <a:solidFill>
                  <a:srgbClr val="31373B"/>
                </a:solidFill>
                <a:latin typeface="Arial MT"/>
                <a:cs typeface="Arial MT"/>
              </a:rPr>
              <a:t>enterprise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9" name="object 14">
            <a:extLst>
              <a:ext uri="{FF2B5EF4-FFF2-40B4-BE49-F238E27FC236}">
                <a16:creationId xmlns:a16="http://schemas.microsoft.com/office/drawing/2014/main" id="{59A93EE2-16A6-A666-A3FC-BE0FDE85B74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778" y="4787580"/>
            <a:ext cx="1325055" cy="1472943"/>
          </a:xfrm>
          <a:prstGeom prst="rect">
            <a:avLst/>
          </a:prstGeom>
        </p:spPr>
      </p:pic>
      <p:pic>
        <p:nvPicPr>
          <p:cNvPr id="12" name="object 15">
            <a:extLst>
              <a:ext uri="{FF2B5EF4-FFF2-40B4-BE49-F238E27FC236}">
                <a16:creationId xmlns:a16="http://schemas.microsoft.com/office/drawing/2014/main" id="{9282295F-FC7F-2A6C-E4A0-BEE082B7E77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1578" y="4803947"/>
            <a:ext cx="1319125" cy="1407479"/>
          </a:xfrm>
          <a:prstGeom prst="rect">
            <a:avLst/>
          </a:prstGeom>
        </p:spPr>
      </p:pic>
      <p:pic>
        <p:nvPicPr>
          <p:cNvPr id="13" name="object 16">
            <a:extLst>
              <a:ext uri="{FF2B5EF4-FFF2-40B4-BE49-F238E27FC236}">
                <a16:creationId xmlns:a16="http://schemas.microsoft.com/office/drawing/2014/main" id="{BC65E7EB-75B3-5126-4E86-B381899333D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0042" y="4787581"/>
            <a:ext cx="1106103" cy="1472559"/>
          </a:xfrm>
          <a:prstGeom prst="rect">
            <a:avLst/>
          </a:prstGeom>
        </p:spPr>
      </p:pic>
      <p:pic>
        <p:nvPicPr>
          <p:cNvPr id="14" name="object 17">
            <a:extLst>
              <a:ext uri="{FF2B5EF4-FFF2-40B4-BE49-F238E27FC236}">
                <a16:creationId xmlns:a16="http://schemas.microsoft.com/office/drawing/2014/main" id="{03693523-4EFF-C423-674C-091C02EEA5C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7715" y="4858094"/>
            <a:ext cx="1033942" cy="1331918"/>
          </a:xfrm>
          <a:prstGeom prst="rect">
            <a:avLst/>
          </a:prstGeom>
        </p:spPr>
      </p:pic>
      <p:pic>
        <p:nvPicPr>
          <p:cNvPr id="15" name="object 18">
            <a:extLst>
              <a:ext uri="{FF2B5EF4-FFF2-40B4-BE49-F238E27FC236}">
                <a16:creationId xmlns:a16="http://schemas.microsoft.com/office/drawing/2014/main" id="{F0797353-E6BA-37B8-2949-555B19750E7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87674" y="4959423"/>
            <a:ext cx="1331571" cy="1331572"/>
          </a:xfrm>
          <a:prstGeom prst="rect">
            <a:avLst/>
          </a:prstGeom>
        </p:spPr>
      </p:pic>
      <p:pic>
        <p:nvPicPr>
          <p:cNvPr id="16" name="object 19">
            <a:extLst>
              <a:ext uri="{FF2B5EF4-FFF2-40B4-BE49-F238E27FC236}">
                <a16:creationId xmlns:a16="http://schemas.microsoft.com/office/drawing/2014/main" id="{C914432C-80DB-CC50-9834-B4FA8BA0504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71569" y="5119780"/>
            <a:ext cx="1558940" cy="808335"/>
          </a:xfrm>
          <a:prstGeom prst="rect">
            <a:avLst/>
          </a:prstGeom>
        </p:spPr>
      </p:pic>
      <p:grpSp>
        <p:nvGrpSpPr>
          <p:cNvPr id="17" name="object 2">
            <a:extLst>
              <a:ext uri="{FF2B5EF4-FFF2-40B4-BE49-F238E27FC236}">
                <a16:creationId xmlns:a16="http://schemas.microsoft.com/office/drawing/2014/main" id="{D70FF1B2-6EB2-F805-630D-1BBCD322D011}"/>
              </a:ext>
            </a:extLst>
          </p:cNvPr>
          <p:cNvGrpSpPr/>
          <p:nvPr/>
        </p:nvGrpSpPr>
        <p:grpSpPr>
          <a:xfrm>
            <a:off x="9117110" y="1501636"/>
            <a:ext cx="2579597" cy="2200718"/>
            <a:chOff x="15075868" y="2484025"/>
            <a:chExt cx="4267200" cy="3640454"/>
          </a:xfrm>
        </p:grpSpPr>
        <p:pic>
          <p:nvPicPr>
            <p:cNvPr id="18" name="object 3">
              <a:extLst>
                <a:ext uri="{FF2B5EF4-FFF2-40B4-BE49-F238E27FC236}">
                  <a16:creationId xmlns:a16="http://schemas.microsoft.com/office/drawing/2014/main" id="{67AF375E-FEE5-D93A-C35F-31372B8B6CF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07056" y="3888039"/>
              <a:ext cx="2235703" cy="2236290"/>
            </a:xfrm>
            <a:prstGeom prst="rect">
              <a:avLst/>
            </a:prstGeom>
          </p:spPr>
        </p:pic>
        <p:pic>
          <p:nvPicPr>
            <p:cNvPr id="19" name="object 4">
              <a:extLst>
                <a:ext uri="{FF2B5EF4-FFF2-40B4-BE49-F238E27FC236}">
                  <a16:creationId xmlns:a16="http://schemas.microsoft.com/office/drawing/2014/main" id="{0BDF0B6A-F439-6F94-7D90-9599A233E3AC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75868" y="3824466"/>
              <a:ext cx="2027936" cy="2028470"/>
            </a:xfrm>
            <a:prstGeom prst="rect">
              <a:avLst/>
            </a:prstGeom>
          </p:spPr>
        </p:pic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788A508A-B688-C820-3A55-CE4BC4A11813}"/>
                </a:ext>
              </a:extLst>
            </p:cNvPr>
            <p:cNvSpPr/>
            <p:nvPr/>
          </p:nvSpPr>
          <p:spPr>
            <a:xfrm>
              <a:off x="16171838" y="2496090"/>
              <a:ext cx="934719" cy="1661160"/>
            </a:xfrm>
            <a:custGeom>
              <a:avLst/>
              <a:gdLst/>
              <a:ahLst/>
              <a:cxnLst/>
              <a:rect l="l" t="t" r="r" b="b"/>
              <a:pathLst>
                <a:path w="934719" h="1661160">
                  <a:moveTo>
                    <a:pt x="934607" y="0"/>
                  </a:moveTo>
                  <a:lnTo>
                    <a:pt x="0" y="1660754"/>
                  </a:lnTo>
                </a:path>
              </a:pathLst>
            </a:custGeom>
            <a:ln w="23571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447"/>
            </a:p>
          </p:txBody>
        </p:sp>
        <p:pic>
          <p:nvPicPr>
            <p:cNvPr id="21" name="object 6">
              <a:extLst>
                <a:ext uri="{FF2B5EF4-FFF2-40B4-BE49-F238E27FC236}">
                  <a16:creationId xmlns:a16="http://schemas.microsoft.com/office/drawing/2014/main" id="{11DE7E38-24D4-9D69-394F-E00C8BDF8513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90249" y="4119653"/>
              <a:ext cx="138520" cy="173014"/>
            </a:xfrm>
            <a:prstGeom prst="rect">
              <a:avLst/>
            </a:prstGeom>
          </p:spPr>
        </p:pic>
      </p:grpSp>
      <p:sp>
        <p:nvSpPr>
          <p:cNvPr id="22" name="object 7">
            <a:extLst>
              <a:ext uri="{FF2B5EF4-FFF2-40B4-BE49-F238E27FC236}">
                <a16:creationId xmlns:a16="http://schemas.microsoft.com/office/drawing/2014/main" id="{6688954F-DCE2-E37C-0E89-D57DCE59F209}"/>
              </a:ext>
            </a:extLst>
          </p:cNvPr>
          <p:cNvSpPr txBox="1"/>
          <p:nvPr/>
        </p:nvSpPr>
        <p:spPr>
          <a:xfrm>
            <a:off x="9515029" y="3419073"/>
            <a:ext cx="432236" cy="252779"/>
          </a:xfrm>
          <a:prstGeom prst="rect">
            <a:avLst/>
          </a:prstGeom>
        </p:spPr>
        <p:txBody>
          <a:bodyPr vert="horz" wrap="square" lIns="0" tIns="10748" rIns="0" bIns="0" rtlCol="0">
            <a:spAutoFit/>
          </a:bodyPr>
          <a:lstStyle/>
          <a:p>
            <a:pPr marL="7677">
              <a:spcBef>
                <a:spcPts val="85"/>
              </a:spcBef>
            </a:pPr>
            <a:r>
              <a:rPr sz="1572" spc="6" dirty="0">
                <a:latin typeface="Arial MT"/>
                <a:cs typeface="Arial MT"/>
              </a:rPr>
              <a:t>local</a:t>
            </a:r>
            <a:endParaRPr sz="1572">
              <a:latin typeface="Arial MT"/>
              <a:cs typeface="Arial MT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4319B342-F78A-66F5-8628-D1D937AE73D1}"/>
              </a:ext>
            </a:extLst>
          </p:cNvPr>
          <p:cNvSpPr txBox="1"/>
          <p:nvPr/>
        </p:nvSpPr>
        <p:spPr>
          <a:xfrm>
            <a:off x="10890256" y="3419073"/>
            <a:ext cx="262950" cy="252779"/>
          </a:xfrm>
          <a:prstGeom prst="rect">
            <a:avLst/>
          </a:prstGeom>
        </p:spPr>
        <p:txBody>
          <a:bodyPr vert="horz" wrap="square" lIns="0" tIns="10748" rIns="0" bIns="0" rtlCol="0">
            <a:spAutoFit/>
          </a:bodyPr>
          <a:lstStyle/>
          <a:p>
            <a:pPr marL="7677">
              <a:spcBef>
                <a:spcPts val="85"/>
              </a:spcBef>
            </a:pPr>
            <a:r>
              <a:rPr sz="1572" spc="9" dirty="0">
                <a:latin typeface="Arial MT"/>
                <a:cs typeface="Arial MT"/>
              </a:rPr>
              <a:t>S3</a:t>
            </a:r>
            <a:endParaRPr sz="1572">
              <a:latin typeface="Arial MT"/>
              <a:cs typeface="Arial MT"/>
            </a:endParaRPr>
          </a:p>
        </p:txBody>
      </p:sp>
      <p:grpSp>
        <p:nvGrpSpPr>
          <p:cNvPr id="24" name="object 9">
            <a:extLst>
              <a:ext uri="{FF2B5EF4-FFF2-40B4-BE49-F238E27FC236}">
                <a16:creationId xmlns:a16="http://schemas.microsoft.com/office/drawing/2014/main" id="{26739D1E-4553-0390-1AC7-15C4688599AB}"/>
              </a:ext>
            </a:extLst>
          </p:cNvPr>
          <p:cNvGrpSpPr/>
          <p:nvPr/>
        </p:nvGrpSpPr>
        <p:grpSpPr>
          <a:xfrm>
            <a:off x="10337505" y="1501806"/>
            <a:ext cx="565438" cy="1092874"/>
            <a:chOff x="17094658" y="2484305"/>
            <a:chExt cx="935355" cy="1807845"/>
          </a:xfrm>
        </p:grpSpPr>
        <p:sp>
          <p:nvSpPr>
            <p:cNvPr id="25" name="object 10">
              <a:extLst>
                <a:ext uri="{FF2B5EF4-FFF2-40B4-BE49-F238E27FC236}">
                  <a16:creationId xmlns:a16="http://schemas.microsoft.com/office/drawing/2014/main" id="{8F4DF184-219D-9C0A-EA3D-DE8D74CBCDF2}"/>
                </a:ext>
              </a:extLst>
            </p:cNvPr>
            <p:cNvSpPr/>
            <p:nvPr/>
          </p:nvSpPr>
          <p:spPr>
            <a:xfrm>
              <a:off x="17106444" y="2496091"/>
              <a:ext cx="847090" cy="1657985"/>
            </a:xfrm>
            <a:custGeom>
              <a:avLst/>
              <a:gdLst/>
              <a:ahLst/>
              <a:cxnLst/>
              <a:rect l="l" t="t" r="r" b="b"/>
              <a:pathLst>
                <a:path w="847090" h="1657985">
                  <a:moveTo>
                    <a:pt x="0" y="0"/>
                  </a:moveTo>
                  <a:lnTo>
                    <a:pt x="846550" y="1657382"/>
                  </a:lnTo>
                </a:path>
              </a:pathLst>
            </a:custGeom>
            <a:ln w="23571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1447"/>
            </a:p>
          </p:txBody>
        </p:sp>
        <p:pic>
          <p:nvPicPr>
            <p:cNvPr id="26" name="object 11">
              <a:extLst>
                <a:ext uri="{FF2B5EF4-FFF2-40B4-BE49-F238E27FC236}">
                  <a16:creationId xmlns:a16="http://schemas.microsoft.com/office/drawing/2014/main" id="{F357E31F-AE9D-D2E6-1F28-B6DF922F5BD6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895076" y="4118123"/>
              <a:ext cx="134447" cy="173887"/>
            </a:xfrm>
            <a:prstGeom prst="rect">
              <a:avLst/>
            </a:prstGeom>
          </p:spPr>
        </p:pic>
      </p:grpSp>
      <p:pic>
        <p:nvPicPr>
          <p:cNvPr id="27" name="object 20">
            <a:extLst>
              <a:ext uri="{FF2B5EF4-FFF2-40B4-BE49-F238E27FC236}">
                <a16:creationId xmlns:a16="http://schemas.microsoft.com/office/drawing/2014/main" id="{AE6FF742-273F-D396-0B34-23813065FAA8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007752" y="257901"/>
            <a:ext cx="690301" cy="902773"/>
          </a:xfrm>
          <a:prstGeom prst="rect">
            <a:avLst/>
          </a:prstGeom>
        </p:spPr>
      </p:pic>
      <p:sp>
        <p:nvSpPr>
          <p:cNvPr id="28" name="object 21">
            <a:extLst>
              <a:ext uri="{FF2B5EF4-FFF2-40B4-BE49-F238E27FC236}">
                <a16:creationId xmlns:a16="http://schemas.microsoft.com/office/drawing/2014/main" id="{547D989D-04F2-5854-3E8F-3EC104C2CD61}"/>
              </a:ext>
            </a:extLst>
          </p:cNvPr>
          <p:cNvSpPr txBox="1"/>
          <p:nvPr/>
        </p:nvSpPr>
        <p:spPr>
          <a:xfrm>
            <a:off x="9876617" y="1177642"/>
            <a:ext cx="952762" cy="291548"/>
          </a:xfrm>
          <a:prstGeom prst="rect">
            <a:avLst/>
          </a:prstGeom>
        </p:spPr>
        <p:txBody>
          <a:bodyPr vert="horz" wrap="square" lIns="0" tIns="7677" rIns="0" bIns="0" rtlCol="0">
            <a:spAutoFit/>
          </a:bodyPr>
          <a:lstStyle/>
          <a:p>
            <a:pPr marL="7677">
              <a:spcBef>
                <a:spcPts val="60"/>
              </a:spcBef>
            </a:pPr>
            <a:r>
              <a:rPr sz="1844" dirty="0">
                <a:solidFill>
                  <a:srgbClr val="EC4E75"/>
                </a:solidFill>
                <a:latin typeface="SimSun"/>
                <a:cs typeface="SimSun"/>
              </a:rPr>
              <a:t>.tfstate</a:t>
            </a:r>
            <a:endParaRPr sz="1844">
              <a:latin typeface="SimSun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5407362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Backend – Exemple</a:t>
            </a:r>
          </a:p>
        </p:txBody>
      </p:sp>
      <p:sp>
        <p:nvSpPr>
          <p:cNvPr id="43" name="object 7">
            <a:extLst>
              <a:ext uri="{FF2B5EF4-FFF2-40B4-BE49-F238E27FC236}">
                <a16:creationId xmlns:a16="http://schemas.microsoft.com/office/drawing/2014/main" id="{050B19AF-B1B1-8CA8-9593-CB971D952D80}"/>
              </a:ext>
            </a:extLst>
          </p:cNvPr>
          <p:cNvSpPr txBox="1"/>
          <p:nvPr/>
        </p:nvSpPr>
        <p:spPr>
          <a:xfrm>
            <a:off x="504268" y="1400742"/>
            <a:ext cx="14764385" cy="304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030" marR="5080" indent="-735965">
              <a:lnSpc>
                <a:spcPct val="114700"/>
              </a:lnSpc>
              <a:spcBef>
                <a:spcPts val="100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Exemple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backend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S3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avec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verrou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table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DynamoDB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 </a:t>
            </a:r>
            <a:r>
              <a:rPr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l'environnement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31373B"/>
                </a:solidFill>
                <a:latin typeface="Arial"/>
                <a:cs typeface="Arial"/>
              </a:rPr>
              <a:t>production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48A0FF1C-4555-AE21-BFA9-26CC3AB43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12" y="2265982"/>
            <a:ext cx="5489833" cy="2012810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CCCE2255-F816-B781-87F9-5EED4A2AA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368" y="2329082"/>
            <a:ext cx="3703169" cy="389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833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Latest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a version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F51BC238-BA97-2348-4449-EAC0DF6591EB}"/>
              </a:ext>
            </a:extLst>
          </p:cNvPr>
          <p:cNvSpPr txBox="1"/>
          <p:nvPr/>
        </p:nvSpPr>
        <p:spPr>
          <a:xfrm>
            <a:off x="745568" y="1218513"/>
            <a:ext cx="16570960" cy="2027478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748030" indent="-735965">
              <a:lnSpc>
                <a:spcPct val="100000"/>
              </a:lnSpc>
              <a:spcBef>
                <a:spcPts val="850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version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utilisé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est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écrite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dans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spc="-6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Tfstate</a:t>
            </a:r>
            <a:endParaRPr sz="1800" dirty="0">
              <a:latin typeface="Arial MT"/>
              <a:cs typeface="Arial MT"/>
            </a:endParaRPr>
          </a:p>
          <a:p>
            <a:pPr marL="1334770" lvl="1" indent="-521334">
              <a:lnSpc>
                <a:spcPct val="100000"/>
              </a:lnSpc>
              <a:spcBef>
                <a:spcPts val="655"/>
              </a:spcBef>
              <a:buClr>
                <a:schemeClr val="bg2"/>
              </a:buClr>
              <a:buSzPct val="91803"/>
              <a:buFont typeface="Leelawadee UI Semilight"/>
              <a:buChar char="&gt;"/>
              <a:tabLst>
                <a:tab pos="1334770" algn="l"/>
                <a:tab pos="13354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Pas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rollback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versions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har char="&gt;"/>
            </a:pPr>
            <a:endParaRPr sz="1800" dirty="0">
              <a:latin typeface="Arial MT"/>
              <a:cs typeface="Arial MT"/>
            </a:endParaRPr>
          </a:p>
          <a:p>
            <a:pPr marL="748030" indent="-735965">
              <a:lnSpc>
                <a:spcPct val="100000"/>
              </a:lnSpc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évoluent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en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permanence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(nouveaux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services,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bugs,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…)</a:t>
            </a:r>
            <a:endParaRPr sz="1800" dirty="0">
              <a:latin typeface="Arial MT"/>
              <a:cs typeface="Arial MT"/>
            </a:endParaRPr>
          </a:p>
          <a:p>
            <a:pPr marL="1334770" lvl="1" indent="-542925">
              <a:lnSpc>
                <a:spcPct val="100000"/>
              </a:lnSpc>
              <a:spcBef>
                <a:spcPts val="650"/>
              </a:spcBef>
              <a:buClr>
                <a:schemeClr val="bg2"/>
              </a:buClr>
              <a:buFont typeface="Leelawadee UI Semilight"/>
              <a:buChar char="&gt;"/>
              <a:tabLst>
                <a:tab pos="1334770" algn="l"/>
                <a:tab pos="1335405" algn="l"/>
              </a:tabLst>
            </a:pP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L’intégralité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des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est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disponible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sur:</a:t>
            </a:r>
            <a:r>
              <a:rPr sz="1800" spc="45" dirty="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sz="1800" u="heavy" spc="-5" dirty="0">
                <a:solidFill>
                  <a:srgbClr val="4D4D4D"/>
                </a:solidFill>
                <a:uFill>
                  <a:solidFill>
                    <a:srgbClr val="4D4D4D"/>
                  </a:solidFill>
                </a:uFill>
                <a:latin typeface="Arial MT"/>
                <a:cs typeface="Arial MT"/>
                <a:hlinkClick r:id="rId2"/>
              </a:rPr>
              <a:t>https://github.com/terraform-providers</a:t>
            </a:r>
            <a:endParaRPr sz="1800" dirty="0">
              <a:latin typeface="Arial MT"/>
              <a:cs typeface="Arial MT"/>
            </a:endParaRPr>
          </a:p>
          <a:p>
            <a:pPr marL="1334770" lvl="1" indent="-542925">
              <a:lnSpc>
                <a:spcPct val="100000"/>
              </a:lnSpc>
              <a:spcBef>
                <a:spcPts val="550"/>
              </a:spcBef>
              <a:buClr>
                <a:schemeClr val="bg2"/>
              </a:buClr>
              <a:buFont typeface="Leelawadee UI Semilight"/>
              <a:buChar char="&gt;"/>
              <a:tabLst>
                <a:tab pos="1334770" algn="l"/>
                <a:tab pos="133540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Chaque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provider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à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ses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propres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releases: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&lt;providers&gt;/terraform-provider-aws/releases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89816F-07DE-AE86-88C0-6A1EFEBD3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42" y="3889971"/>
            <a:ext cx="5000466" cy="2118424"/>
          </a:xfrm>
          <a:prstGeom prst="rect">
            <a:avLst/>
          </a:prstGeom>
        </p:spPr>
      </p:pic>
      <p:sp>
        <p:nvSpPr>
          <p:cNvPr id="9" name="object 9">
            <a:extLst>
              <a:ext uri="{FF2B5EF4-FFF2-40B4-BE49-F238E27FC236}">
                <a16:creationId xmlns:a16="http://schemas.microsoft.com/office/drawing/2014/main" id="{B18D0A10-C20A-C286-DC97-3A15052824CD}"/>
              </a:ext>
            </a:extLst>
          </p:cNvPr>
          <p:cNvSpPr/>
          <p:nvPr/>
        </p:nvSpPr>
        <p:spPr>
          <a:xfrm>
            <a:off x="6604742" y="4611681"/>
            <a:ext cx="4824095" cy="757245"/>
          </a:xfrm>
          <a:custGeom>
            <a:avLst/>
            <a:gdLst/>
            <a:ahLst/>
            <a:cxnLst/>
            <a:rect l="l" t="t" r="r" b="b"/>
            <a:pathLst>
              <a:path w="7024369" h="1506854">
                <a:moveTo>
                  <a:pt x="6772660" y="1506613"/>
                </a:moveTo>
                <a:lnTo>
                  <a:pt x="251106" y="1506613"/>
                </a:lnTo>
                <a:lnTo>
                  <a:pt x="205969" y="1502567"/>
                </a:lnTo>
                <a:lnTo>
                  <a:pt x="163487" y="1490903"/>
                </a:lnTo>
                <a:lnTo>
                  <a:pt x="124368" y="1472329"/>
                </a:lnTo>
                <a:lnTo>
                  <a:pt x="89321" y="1447556"/>
                </a:lnTo>
                <a:lnTo>
                  <a:pt x="59057" y="1417291"/>
                </a:lnTo>
                <a:lnTo>
                  <a:pt x="34283" y="1382244"/>
                </a:lnTo>
                <a:lnTo>
                  <a:pt x="15709" y="1343125"/>
                </a:lnTo>
                <a:lnTo>
                  <a:pt x="4045" y="1300642"/>
                </a:lnTo>
                <a:lnTo>
                  <a:pt x="0" y="1255506"/>
                </a:lnTo>
                <a:lnTo>
                  <a:pt x="0" y="251107"/>
                </a:lnTo>
                <a:lnTo>
                  <a:pt x="4045" y="205970"/>
                </a:lnTo>
                <a:lnTo>
                  <a:pt x="15709" y="163487"/>
                </a:lnTo>
                <a:lnTo>
                  <a:pt x="34283" y="124368"/>
                </a:lnTo>
                <a:lnTo>
                  <a:pt x="59057" y="89322"/>
                </a:lnTo>
                <a:lnTo>
                  <a:pt x="89321" y="59057"/>
                </a:lnTo>
                <a:lnTo>
                  <a:pt x="124368" y="34283"/>
                </a:lnTo>
                <a:lnTo>
                  <a:pt x="163487" y="15709"/>
                </a:lnTo>
                <a:lnTo>
                  <a:pt x="205969" y="4045"/>
                </a:lnTo>
                <a:lnTo>
                  <a:pt x="251106" y="0"/>
                </a:lnTo>
                <a:lnTo>
                  <a:pt x="6772660" y="0"/>
                </a:lnTo>
                <a:lnTo>
                  <a:pt x="6821878" y="4869"/>
                </a:lnTo>
                <a:lnTo>
                  <a:pt x="6868755" y="19114"/>
                </a:lnTo>
                <a:lnTo>
                  <a:pt x="6911975" y="42188"/>
                </a:lnTo>
                <a:lnTo>
                  <a:pt x="6950220" y="73547"/>
                </a:lnTo>
                <a:lnTo>
                  <a:pt x="6981579" y="111792"/>
                </a:lnTo>
                <a:lnTo>
                  <a:pt x="7004654" y="155012"/>
                </a:lnTo>
                <a:lnTo>
                  <a:pt x="7018899" y="201889"/>
                </a:lnTo>
                <a:lnTo>
                  <a:pt x="7023768" y="251107"/>
                </a:lnTo>
                <a:lnTo>
                  <a:pt x="7023768" y="1255506"/>
                </a:lnTo>
                <a:lnTo>
                  <a:pt x="7019722" y="1300642"/>
                </a:lnTo>
                <a:lnTo>
                  <a:pt x="7008058" y="1343125"/>
                </a:lnTo>
                <a:lnTo>
                  <a:pt x="6989485" y="1382244"/>
                </a:lnTo>
                <a:lnTo>
                  <a:pt x="6964711" y="1417291"/>
                </a:lnTo>
                <a:lnTo>
                  <a:pt x="6934446" y="1447556"/>
                </a:lnTo>
                <a:lnTo>
                  <a:pt x="6899399" y="1472329"/>
                </a:lnTo>
                <a:lnTo>
                  <a:pt x="6860280" y="1490903"/>
                </a:lnTo>
                <a:lnTo>
                  <a:pt x="6817797" y="1502567"/>
                </a:lnTo>
                <a:lnTo>
                  <a:pt x="6772660" y="15066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3D4AAC9-4E56-953D-B123-AC0173324C0D}"/>
              </a:ext>
            </a:extLst>
          </p:cNvPr>
          <p:cNvSpPr txBox="1"/>
          <p:nvPr/>
        </p:nvSpPr>
        <p:spPr>
          <a:xfrm>
            <a:off x="6759175" y="4706893"/>
            <a:ext cx="45152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 indent="-216535" algn="ctr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Par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défaut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Terraform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télécharge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/>
                <a:cs typeface="Tahoma"/>
              </a:rPr>
              <a:t>les </a:t>
            </a:r>
            <a:r>
              <a:rPr sz="1800" spc="-9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dernières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/>
                <a:cs typeface="Tahoma"/>
              </a:rPr>
              <a:t>versions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des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providers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201354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Layers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76468F9-96EF-8199-052C-3363FC3CB223}"/>
              </a:ext>
            </a:extLst>
          </p:cNvPr>
          <p:cNvSpPr txBox="1"/>
          <p:nvPr/>
        </p:nvSpPr>
        <p:spPr>
          <a:xfrm>
            <a:off x="590550" y="1880532"/>
            <a:ext cx="11569700" cy="3672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9785" indent="-807720">
              <a:spcBef>
                <a:spcPts val="221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layer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est un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répertoire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comportant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des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fichiers</a:t>
            </a:r>
            <a:r>
              <a:rPr lang="fr-FR" sz="1800" spc="-7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0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spcBef>
                <a:spcPts val="221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</a:rPr>
              <a:t>Avantages</a:t>
            </a: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Ne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pas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être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bloqué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(lock)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si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quelqu’un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travaille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déjà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cette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layer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spcBef>
                <a:spcPts val="221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</a:rPr>
              <a:t>Inconvénients</a:t>
            </a: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attributs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ressources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ne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sont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plus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accessibles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directement</a:t>
            </a:r>
            <a:endParaRPr lang="fr-FR" sz="1800" dirty="0">
              <a:latin typeface="Arial MT"/>
              <a:cs typeface="Arial MT"/>
            </a:endParaRPr>
          </a:p>
          <a:p>
            <a:pPr marL="2181860" lvl="2" indent="-389255">
              <a:spcBef>
                <a:spcPts val="2115"/>
              </a:spcBef>
              <a:buClr>
                <a:schemeClr val="bg2"/>
              </a:buClr>
              <a:buSzPct val="78873"/>
              <a:buChar char="◦"/>
              <a:tabLst>
                <a:tab pos="2181225" algn="l"/>
                <a:tab pos="2182495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Utilisation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datasources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pour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accèder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aux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ressources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autres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layers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5" dirty="0">
                <a:solidFill>
                  <a:srgbClr val="31373B"/>
                </a:solidFill>
                <a:latin typeface="Arial MT"/>
                <a:cs typeface="Arial MT"/>
              </a:rPr>
              <a:t>Engendre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de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la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duplication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code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datasources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,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locals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,</a:t>
            </a:r>
            <a:r>
              <a:rPr lang="fr-FR"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variables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…)</a:t>
            </a:r>
            <a:endParaRPr lang="fr-FR"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0878581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Layers</a:t>
            </a:r>
            <a:r>
              <a:rPr lang="fr-FR" dirty="0"/>
              <a:t> - Exemple</a:t>
            </a: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1EC3A985-AA3C-5EED-EBCC-DE909914CB0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0186" y="2126466"/>
            <a:ext cx="4578057" cy="3221048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662ED495-21BB-F45C-FE02-69A7861BA2D1}"/>
              </a:ext>
            </a:extLst>
          </p:cNvPr>
          <p:cNvSpPr/>
          <p:nvPr/>
        </p:nvSpPr>
        <p:spPr>
          <a:xfrm>
            <a:off x="410177" y="2383621"/>
            <a:ext cx="5669948" cy="1036648"/>
          </a:xfrm>
          <a:custGeom>
            <a:avLst/>
            <a:gdLst/>
            <a:ahLst/>
            <a:cxnLst/>
            <a:rect l="l" t="t" r="r" b="b"/>
            <a:pathLst>
              <a:path w="6047105" h="2190115">
                <a:moveTo>
                  <a:pt x="5860057" y="2189637"/>
                </a:moveTo>
                <a:lnTo>
                  <a:pt x="186688" y="2189637"/>
                </a:lnTo>
                <a:lnTo>
                  <a:pt x="137059" y="2182969"/>
                </a:lnTo>
                <a:lnTo>
                  <a:pt x="92463" y="2164149"/>
                </a:lnTo>
                <a:lnTo>
                  <a:pt x="54679" y="2134958"/>
                </a:lnTo>
                <a:lnTo>
                  <a:pt x="25488" y="2097174"/>
                </a:lnTo>
                <a:lnTo>
                  <a:pt x="6668" y="2052578"/>
                </a:lnTo>
                <a:lnTo>
                  <a:pt x="0" y="2002949"/>
                </a:lnTo>
                <a:lnTo>
                  <a:pt x="0" y="186688"/>
                </a:lnTo>
                <a:lnTo>
                  <a:pt x="6668" y="137059"/>
                </a:lnTo>
                <a:lnTo>
                  <a:pt x="25488" y="92463"/>
                </a:lnTo>
                <a:lnTo>
                  <a:pt x="54679" y="54679"/>
                </a:lnTo>
                <a:lnTo>
                  <a:pt x="92463" y="25488"/>
                </a:lnTo>
                <a:lnTo>
                  <a:pt x="137059" y="6668"/>
                </a:lnTo>
                <a:lnTo>
                  <a:pt x="186688" y="0"/>
                </a:lnTo>
                <a:lnTo>
                  <a:pt x="5860057" y="0"/>
                </a:lnTo>
                <a:lnTo>
                  <a:pt x="5931500" y="14210"/>
                </a:lnTo>
                <a:lnTo>
                  <a:pt x="5992066" y="54679"/>
                </a:lnTo>
                <a:lnTo>
                  <a:pt x="6032535" y="115245"/>
                </a:lnTo>
                <a:lnTo>
                  <a:pt x="6046746" y="186688"/>
                </a:lnTo>
                <a:lnTo>
                  <a:pt x="6046746" y="2002949"/>
                </a:lnTo>
                <a:lnTo>
                  <a:pt x="6040077" y="2052578"/>
                </a:lnTo>
                <a:lnTo>
                  <a:pt x="6021258" y="2097174"/>
                </a:lnTo>
                <a:lnTo>
                  <a:pt x="5992066" y="2134958"/>
                </a:lnTo>
                <a:lnTo>
                  <a:pt x="5954283" y="2164149"/>
                </a:lnTo>
                <a:lnTo>
                  <a:pt x="5909686" y="2182969"/>
                </a:lnTo>
                <a:lnTo>
                  <a:pt x="5860057" y="218963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82B88A72-B051-AEA6-83A8-C4EA008AD9C6}"/>
              </a:ext>
            </a:extLst>
          </p:cNvPr>
          <p:cNvSpPr txBox="1"/>
          <p:nvPr/>
        </p:nvSpPr>
        <p:spPr>
          <a:xfrm>
            <a:off x="181386" y="2383621"/>
            <a:ext cx="6127531" cy="89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654"/>
              </a:lnSpc>
              <a:spcBef>
                <a:spcPts val="100"/>
              </a:spcBef>
            </a:pPr>
            <a:r>
              <a:rPr sz="1800" spc="1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utiliser</a:t>
            </a:r>
            <a:r>
              <a:rPr sz="18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 err="1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8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0" dirty="0" err="1">
                <a:solidFill>
                  <a:srgbClr val="FFFFFF"/>
                </a:solidFill>
                <a:latin typeface="Tahoma"/>
                <a:cs typeface="Tahoma"/>
              </a:rPr>
              <a:t>fonction</a:t>
            </a:r>
            <a:r>
              <a:rPr lang="fr-FR" sz="18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65" dirty="0">
                <a:solidFill>
                  <a:srgbClr val="FFFFFF"/>
                </a:solidFill>
                <a:latin typeface="Tahoma"/>
                <a:cs typeface="Tahoma"/>
              </a:rPr>
              <a:t>composition de 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l’équipe</a:t>
            </a:r>
            <a:endParaRPr sz="1800" dirty="0">
              <a:latin typeface="Tahoma"/>
              <a:cs typeface="Tahoma"/>
            </a:endParaRPr>
          </a:p>
          <a:p>
            <a:pPr marL="2540" algn="ctr">
              <a:lnSpc>
                <a:spcPts val="3650"/>
              </a:lnSpc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pour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30" dirty="0" err="1">
                <a:solidFill>
                  <a:srgbClr val="FFFFFF"/>
                </a:solidFill>
                <a:latin typeface="Tahoma"/>
                <a:cs typeface="Tahoma"/>
              </a:rPr>
              <a:t>éviter</a:t>
            </a:r>
            <a:r>
              <a:rPr lang="fr-FR" sz="1800" dirty="0">
                <a:latin typeface="Tahoma"/>
                <a:cs typeface="Tahoma"/>
              </a:rPr>
              <a:t> </a:t>
            </a:r>
            <a:r>
              <a:rPr sz="1800" b="1" spc="-45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sz="18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40" dirty="0">
                <a:solidFill>
                  <a:srgbClr val="FFFFFF"/>
                </a:solidFill>
                <a:latin typeface="Tahoma"/>
                <a:cs typeface="Tahoma"/>
              </a:rPr>
              <a:t>accès</a:t>
            </a:r>
            <a:r>
              <a:rPr sz="1800" b="1" spc="-65" dirty="0">
                <a:solidFill>
                  <a:srgbClr val="FFFFFF"/>
                </a:solidFill>
                <a:latin typeface="Tahoma"/>
                <a:cs typeface="Tahoma"/>
              </a:rPr>
              <a:t> concurrents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9116632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79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Gestion des fichiers</a:t>
            </a: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84F650C6-FA8C-095E-33E3-9A4291A99D11}"/>
              </a:ext>
            </a:extLst>
          </p:cNvPr>
          <p:cNvSpPr txBox="1"/>
          <p:nvPr/>
        </p:nvSpPr>
        <p:spPr>
          <a:xfrm>
            <a:off x="710393" y="1187952"/>
            <a:ext cx="10238158" cy="575343"/>
          </a:xfrm>
          <a:prstGeom prst="rect">
            <a:avLst/>
          </a:prstGeom>
        </p:spPr>
        <p:txBody>
          <a:bodyPr vert="horz" wrap="square" lIns="0" tIns="7677" rIns="0" bIns="0" rtlCol="0">
            <a:spAutoFit/>
          </a:bodyPr>
          <a:lstStyle/>
          <a:p>
            <a:pPr marL="159301" marR="3071" indent="-152008">
              <a:spcBef>
                <a:spcPts val="60"/>
              </a:spcBef>
            </a:pP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Lors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du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lancement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d’une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commande,</a:t>
            </a:r>
            <a:r>
              <a:rPr sz="1844" spc="-33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27" dirty="0">
                <a:solidFill>
                  <a:srgbClr val="333333"/>
                </a:solidFill>
                <a:latin typeface="Arial MT"/>
                <a:cs typeface="Arial MT"/>
              </a:rPr>
              <a:t>Terraform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charge</a:t>
            </a:r>
            <a:r>
              <a:rPr sz="1844" spc="3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tous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 les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fichiers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 présents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dans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le</a:t>
            </a:r>
            <a:r>
              <a:rPr sz="1844" spc="3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répertoire </a:t>
            </a:r>
            <a:r>
              <a:rPr sz="1844" spc="-50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spécifié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par ordre alphabétique</a:t>
            </a:r>
            <a:endParaRPr sz="1844" dirty="0">
              <a:latin typeface="Arial MT"/>
              <a:cs typeface="Arial MT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29A4457-2A6D-007F-3F2C-E154B2DDF8CD}"/>
              </a:ext>
            </a:extLst>
          </p:cNvPr>
          <p:cNvSpPr txBox="1"/>
          <p:nvPr/>
        </p:nvSpPr>
        <p:spPr>
          <a:xfrm>
            <a:off x="663871" y="2439379"/>
            <a:ext cx="6582194" cy="2689990"/>
          </a:xfrm>
          <a:prstGeom prst="rect">
            <a:avLst/>
          </a:prstGeom>
        </p:spPr>
        <p:txBody>
          <a:bodyPr vert="horz" wrap="square" lIns="0" tIns="71016" rIns="0" bIns="0" rtlCol="0">
            <a:spAutoFit/>
          </a:bodyPr>
          <a:lstStyle/>
          <a:p>
            <a:pPr marL="54124">
              <a:spcBef>
                <a:spcPts val="559"/>
              </a:spcBef>
            </a:pP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Quelques</a:t>
            </a:r>
            <a:r>
              <a:rPr sz="1844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bonnes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pratiques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pour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le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découpage:</a:t>
            </a:r>
            <a:endParaRPr sz="1844" dirty="0">
              <a:latin typeface="Arial MT"/>
              <a:cs typeface="Arial MT"/>
            </a:endParaRPr>
          </a:p>
          <a:p>
            <a:pPr marL="452952" indent="-445659">
              <a:spcBef>
                <a:spcPts val="502"/>
              </a:spcBef>
              <a:buClr>
                <a:schemeClr val="bg2"/>
              </a:buClr>
              <a:buChar char="●"/>
              <a:tabLst>
                <a:tab pos="452952" algn="l"/>
                <a:tab pos="453336" algn="l"/>
              </a:tabLst>
            </a:pP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Regrouper</a:t>
            </a:r>
            <a:r>
              <a:rPr sz="1844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les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variables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dans</a:t>
            </a:r>
            <a:r>
              <a:rPr sz="1844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un</a:t>
            </a:r>
            <a:r>
              <a:rPr sz="1844" spc="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b="1" spc="-3" dirty="0">
                <a:solidFill>
                  <a:schemeClr val="bg2"/>
                </a:solidFill>
                <a:latin typeface="Arial"/>
                <a:cs typeface="Arial"/>
              </a:rPr>
              <a:t>variables.tf</a:t>
            </a:r>
            <a:endParaRPr sz="1844" dirty="0">
              <a:solidFill>
                <a:schemeClr val="bg2"/>
              </a:solidFill>
              <a:latin typeface="Arial"/>
              <a:cs typeface="Arial"/>
            </a:endParaRPr>
          </a:p>
          <a:p>
            <a:pPr marL="452952" indent="-445659">
              <a:buClr>
                <a:schemeClr val="bg2"/>
              </a:buClr>
              <a:buChar char="●"/>
              <a:tabLst>
                <a:tab pos="452952" algn="l"/>
                <a:tab pos="453336" algn="l"/>
              </a:tabLst>
            </a:pP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Regrouper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les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data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dirty="0">
                <a:solidFill>
                  <a:srgbClr val="333333"/>
                </a:solidFill>
                <a:latin typeface="Arial MT"/>
                <a:cs typeface="Arial MT"/>
              </a:rPr>
              <a:t>sources</a:t>
            </a:r>
            <a:r>
              <a:rPr sz="1844" spc="-6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spc="-3" dirty="0">
                <a:solidFill>
                  <a:srgbClr val="333333"/>
                </a:solidFill>
                <a:latin typeface="Arial MT"/>
                <a:cs typeface="Arial MT"/>
              </a:rPr>
              <a:t>dans un</a:t>
            </a:r>
            <a:r>
              <a:rPr sz="1844" spc="12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844" b="1" spc="-3" dirty="0">
                <a:solidFill>
                  <a:schemeClr val="bg2"/>
                </a:solidFill>
                <a:latin typeface="Arial"/>
                <a:cs typeface="Arial"/>
              </a:rPr>
              <a:t>datasources.tf</a:t>
            </a:r>
            <a:endParaRPr sz="1844" dirty="0">
              <a:solidFill>
                <a:schemeClr val="bg2"/>
              </a:solidFill>
              <a:latin typeface="Arial"/>
              <a:cs typeface="Arial"/>
            </a:endParaRPr>
          </a:p>
          <a:p>
            <a:pPr marL="452952" indent="-445659">
              <a:spcBef>
                <a:spcPts val="3"/>
              </a:spcBef>
              <a:buClr>
                <a:schemeClr val="bg2"/>
              </a:buClr>
              <a:buChar char="●"/>
              <a:tabLst>
                <a:tab pos="452952" algn="l"/>
                <a:tab pos="453336" algn="l"/>
              </a:tabLst>
            </a:pPr>
            <a:r>
              <a:rPr sz="1844" spc="-3" dirty="0">
                <a:latin typeface="Arial MT"/>
                <a:cs typeface="Arial MT"/>
              </a:rPr>
              <a:t>Regrouper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les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dirty="0">
                <a:latin typeface="Arial MT"/>
                <a:cs typeface="Arial MT"/>
              </a:rPr>
              <a:t>valeurs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des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dirty="0">
                <a:latin typeface="Arial MT"/>
                <a:cs typeface="Arial MT"/>
              </a:rPr>
              <a:t>variables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dans</a:t>
            </a:r>
            <a:r>
              <a:rPr sz="1844" spc="12" dirty="0">
                <a:latin typeface="Arial MT"/>
                <a:cs typeface="Arial MT"/>
              </a:rPr>
              <a:t> </a:t>
            </a:r>
            <a:r>
              <a:rPr sz="1844" b="1" dirty="0">
                <a:solidFill>
                  <a:schemeClr val="bg2"/>
                </a:solidFill>
                <a:latin typeface="Arial"/>
                <a:cs typeface="Arial"/>
              </a:rPr>
              <a:t>terraform.tfvars</a:t>
            </a:r>
            <a:endParaRPr sz="1844" dirty="0">
              <a:solidFill>
                <a:schemeClr val="bg2"/>
              </a:solidFill>
              <a:latin typeface="Arial"/>
              <a:cs typeface="Arial"/>
            </a:endParaRPr>
          </a:p>
          <a:p>
            <a:pPr marL="452952" indent="-445659">
              <a:spcBef>
                <a:spcPts val="3"/>
              </a:spcBef>
              <a:buClr>
                <a:schemeClr val="bg2"/>
              </a:buClr>
              <a:buChar char="●"/>
              <a:tabLst>
                <a:tab pos="452952" algn="l"/>
                <a:tab pos="453336" algn="l"/>
              </a:tabLst>
            </a:pPr>
            <a:r>
              <a:rPr sz="1844" spc="-3" dirty="0">
                <a:latin typeface="Arial MT"/>
              </a:rPr>
              <a:t>Faire varier le nom en fonction des environnements</a:t>
            </a:r>
          </a:p>
          <a:p>
            <a:pPr marL="452952" indent="-445659">
              <a:spcBef>
                <a:spcPts val="3"/>
              </a:spcBef>
              <a:buClr>
                <a:schemeClr val="bg2"/>
              </a:buClr>
              <a:buFont typeface="Arial MT"/>
              <a:buChar char="●"/>
              <a:tabLst>
                <a:tab pos="452952" algn="l"/>
                <a:tab pos="453336" algn="l"/>
              </a:tabLst>
            </a:pPr>
            <a:r>
              <a:rPr sz="1844" b="1" spc="-3" dirty="0">
                <a:solidFill>
                  <a:schemeClr val="bg2"/>
                </a:solidFill>
                <a:latin typeface="Arial"/>
                <a:cs typeface="Arial"/>
              </a:rPr>
              <a:t>backend.tf</a:t>
            </a:r>
            <a:r>
              <a:rPr sz="1844" b="1" spc="3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44" spc="-3" dirty="0">
                <a:latin typeface="Arial MT"/>
                <a:cs typeface="Arial MT"/>
              </a:rPr>
              <a:t>pour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la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dirty="0">
                <a:latin typeface="Arial MT"/>
                <a:cs typeface="Arial MT"/>
              </a:rPr>
              <a:t>configuration</a:t>
            </a:r>
            <a:r>
              <a:rPr sz="1844" spc="-9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du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backend</a:t>
            </a:r>
            <a:endParaRPr sz="1844" dirty="0">
              <a:latin typeface="Arial MT"/>
              <a:cs typeface="Arial MT"/>
            </a:endParaRPr>
          </a:p>
          <a:p>
            <a:pPr marL="452952" indent="-445659">
              <a:buClr>
                <a:schemeClr val="bg2"/>
              </a:buClr>
              <a:buFont typeface="Arial MT"/>
              <a:buChar char="●"/>
              <a:tabLst>
                <a:tab pos="452952" algn="l"/>
                <a:tab pos="453336" algn="l"/>
              </a:tabLst>
            </a:pPr>
            <a:r>
              <a:rPr sz="1844" b="1" spc="-12" dirty="0">
                <a:solidFill>
                  <a:schemeClr val="bg2"/>
                </a:solidFill>
                <a:latin typeface="Arial"/>
                <a:cs typeface="Arial"/>
              </a:rPr>
              <a:t>provider.tf</a:t>
            </a:r>
            <a:r>
              <a:rPr sz="1844" b="1" spc="6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44" spc="-3" dirty="0">
                <a:latin typeface="Arial MT"/>
                <a:cs typeface="Arial MT"/>
              </a:rPr>
              <a:t>pour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la</a:t>
            </a:r>
            <a:r>
              <a:rPr sz="1844" spc="-9" dirty="0">
                <a:latin typeface="Arial MT"/>
                <a:cs typeface="Arial MT"/>
              </a:rPr>
              <a:t> </a:t>
            </a:r>
            <a:r>
              <a:rPr sz="1844" dirty="0">
                <a:latin typeface="Arial MT"/>
                <a:cs typeface="Arial MT"/>
              </a:rPr>
              <a:t>configuration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du</a:t>
            </a:r>
            <a:r>
              <a:rPr sz="1844" spc="-9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provider</a:t>
            </a:r>
            <a:endParaRPr sz="1844" dirty="0">
              <a:latin typeface="Arial MT"/>
              <a:cs typeface="Arial MT"/>
            </a:endParaRPr>
          </a:p>
          <a:p>
            <a:pPr marL="452952" marR="832587" indent="-445659">
              <a:spcBef>
                <a:spcPts val="3"/>
              </a:spcBef>
              <a:buClr>
                <a:schemeClr val="bg2"/>
              </a:buClr>
              <a:buChar char="●"/>
              <a:tabLst>
                <a:tab pos="452952" algn="l"/>
                <a:tab pos="453336" algn="l"/>
              </a:tabLst>
            </a:pPr>
            <a:r>
              <a:rPr sz="1844" spc="-6" dirty="0">
                <a:latin typeface="Arial MT"/>
                <a:cs typeface="Arial MT"/>
              </a:rPr>
              <a:t>Pour </a:t>
            </a:r>
            <a:r>
              <a:rPr sz="1844" spc="-3" dirty="0">
                <a:latin typeface="Arial MT"/>
                <a:cs typeface="Arial MT"/>
              </a:rPr>
              <a:t>les </a:t>
            </a:r>
            <a:r>
              <a:rPr sz="1844" spc="-6" dirty="0">
                <a:latin typeface="Arial MT"/>
                <a:cs typeface="Arial MT"/>
              </a:rPr>
              <a:t>topologies, </a:t>
            </a:r>
            <a:r>
              <a:rPr sz="1844" spc="-3" dirty="0">
                <a:latin typeface="Arial MT"/>
                <a:cs typeface="Arial MT"/>
              </a:rPr>
              <a:t>le découpage </a:t>
            </a:r>
            <a:r>
              <a:rPr sz="1844" dirty="0">
                <a:latin typeface="Arial MT"/>
                <a:cs typeface="Arial MT"/>
              </a:rPr>
              <a:t>se </a:t>
            </a:r>
            <a:r>
              <a:rPr sz="1844" spc="-6" dirty="0">
                <a:latin typeface="Arial MT"/>
                <a:cs typeface="Arial MT"/>
              </a:rPr>
              <a:t>fait </a:t>
            </a:r>
            <a:r>
              <a:rPr sz="1844" spc="-3" dirty="0">
                <a:latin typeface="Arial MT"/>
                <a:cs typeface="Arial MT"/>
              </a:rPr>
              <a:t>d’un point </a:t>
            </a:r>
            <a:r>
              <a:rPr sz="1844" spc="-505" dirty="0">
                <a:latin typeface="Arial MT"/>
                <a:cs typeface="Arial MT"/>
              </a:rPr>
              <a:t> </a:t>
            </a:r>
            <a:r>
              <a:rPr sz="1844" spc="-3" dirty="0">
                <a:latin typeface="Arial MT"/>
                <a:cs typeface="Arial MT"/>
              </a:rPr>
              <a:t>de</a:t>
            </a:r>
            <a:r>
              <a:rPr sz="1844" spc="-6" dirty="0">
                <a:latin typeface="Arial MT"/>
                <a:cs typeface="Arial MT"/>
              </a:rPr>
              <a:t> </a:t>
            </a:r>
            <a:r>
              <a:rPr sz="1844" dirty="0">
                <a:latin typeface="Arial MT"/>
                <a:cs typeface="Arial MT"/>
              </a:rPr>
              <a:t>vue</a:t>
            </a:r>
            <a:r>
              <a:rPr sz="1844" spc="-3" dirty="0">
                <a:latin typeface="Arial MT"/>
                <a:cs typeface="Arial MT"/>
              </a:rPr>
              <a:t> fonctionnel</a:t>
            </a:r>
            <a:endParaRPr sz="1844" dirty="0">
              <a:latin typeface="Arial MT"/>
              <a:cs typeface="Arial MT"/>
            </a:endParaRPr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C819C665-9ADE-1749-410E-85AFB3F1CA04}"/>
              </a:ext>
            </a:extLst>
          </p:cNvPr>
          <p:cNvGrpSpPr/>
          <p:nvPr/>
        </p:nvGrpSpPr>
        <p:grpSpPr>
          <a:xfrm>
            <a:off x="8064377" y="2412148"/>
            <a:ext cx="3588019" cy="2970375"/>
            <a:chOff x="13334423" y="3990205"/>
            <a:chExt cx="5935345" cy="4913630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220E1B1E-DAA9-C6F7-F62A-213F274F6A4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4423" y="3990205"/>
              <a:ext cx="5934742" cy="3802162"/>
            </a:xfrm>
            <a:prstGeom prst="rect">
              <a:avLst/>
            </a:prstGeom>
          </p:spPr>
        </p:pic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4A840B24-9168-68B8-B8B5-4D2A9504937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4423" y="7731134"/>
              <a:ext cx="5934742" cy="1172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5276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permet de :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324D144-C957-2FCE-6C6B-C58982A10CFB}"/>
              </a:ext>
            </a:extLst>
          </p:cNvPr>
          <p:cNvSpPr txBox="1"/>
          <p:nvPr/>
        </p:nvSpPr>
        <p:spPr>
          <a:xfrm>
            <a:off x="101986" y="1042936"/>
            <a:ext cx="14301469" cy="13920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indent="-786765">
              <a:lnSpc>
                <a:spcPts val="4255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798830" algn="l"/>
                <a:tab pos="7994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Manipuler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composants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d’infrastructure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clouds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endParaRPr sz="1800" dirty="0">
              <a:latin typeface="Arial MT"/>
              <a:cs typeface="Arial MT"/>
            </a:endParaRPr>
          </a:p>
          <a:p>
            <a:pPr marL="1804670" lvl="1" indent="-741680">
              <a:lnSpc>
                <a:spcPts val="4255"/>
              </a:lnSpc>
              <a:buClr>
                <a:schemeClr val="bg2"/>
              </a:buClr>
              <a:buSzPct val="78873"/>
              <a:buFont typeface="Wingdings" panose="05000000000000000000" pitchFamily="2" charset="2"/>
              <a:buChar char="q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Créer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infrastructure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réseaux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aws</a:t>
            </a:r>
            <a:endParaRPr sz="1800" dirty="0">
              <a:latin typeface="Arial MT"/>
              <a:cs typeface="Arial MT"/>
            </a:endParaRPr>
          </a:p>
          <a:p>
            <a:pPr marL="1804670" lvl="1" indent="-741680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Wingdings" panose="05000000000000000000" pitchFamily="2" charset="2"/>
              <a:buChar char="q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Déployer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un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Kubernetes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sur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GCP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2E5B666-1E79-288A-94C0-EA7B946D2E2D}"/>
              </a:ext>
            </a:extLst>
          </p:cNvPr>
          <p:cNvSpPr txBox="1"/>
          <p:nvPr/>
        </p:nvSpPr>
        <p:spPr>
          <a:xfrm>
            <a:off x="101986" y="2857939"/>
            <a:ext cx="9349740" cy="13920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indent="-786765">
              <a:lnSpc>
                <a:spcPts val="4255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798830" algn="l"/>
                <a:tab pos="7994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Interagir avec des produits d’infrastructure</a:t>
            </a:r>
          </a:p>
          <a:p>
            <a:pPr marL="1804670" lvl="1" indent="-741680">
              <a:lnSpc>
                <a:spcPts val="4255"/>
              </a:lnSpc>
              <a:buClr>
                <a:schemeClr val="bg2"/>
              </a:buClr>
              <a:buSzPct val="78873"/>
              <a:buFont typeface="Wingdings" panose="05000000000000000000" pitchFamily="2" charset="2"/>
              <a:buChar char="q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Insérer des secrets dans un Vault</a:t>
            </a:r>
          </a:p>
          <a:p>
            <a:pPr marL="1804670" lvl="1" indent="-741680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Wingdings" panose="05000000000000000000" pitchFamily="2" charset="2"/>
              <a:buChar char="q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Déployer une application sur Rancher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CD61BB5-1686-C230-4BEE-0B960119E52B}"/>
              </a:ext>
            </a:extLst>
          </p:cNvPr>
          <p:cNvSpPr txBox="1"/>
          <p:nvPr/>
        </p:nvSpPr>
        <p:spPr>
          <a:xfrm>
            <a:off x="101986" y="4506497"/>
            <a:ext cx="10615930" cy="13920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indent="-786765">
              <a:lnSpc>
                <a:spcPts val="4255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Arial" panose="020B0604020202020204" pitchFamily="34" charset="0"/>
              <a:buChar char="•"/>
              <a:tabLst>
                <a:tab pos="798830" algn="l"/>
                <a:tab pos="7994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Configurer des services d’infrastructure</a:t>
            </a:r>
          </a:p>
          <a:p>
            <a:pPr marL="1804670" lvl="1" indent="-741680">
              <a:lnSpc>
                <a:spcPts val="4255"/>
              </a:lnSpc>
              <a:buClr>
                <a:schemeClr val="bg2"/>
              </a:buClr>
              <a:buSzPct val="78873"/>
              <a:buFont typeface="Wingdings" panose="05000000000000000000" pitchFamily="2" charset="2"/>
              <a:buChar char="q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Créer un projet/groupe/user sur GitLab</a:t>
            </a:r>
          </a:p>
          <a:p>
            <a:pPr marL="1804670" lvl="1" indent="-741680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78873"/>
              <a:buFont typeface="Wingdings" panose="05000000000000000000" pitchFamily="2" charset="2"/>
              <a:buChar char="q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Initialiser une base de données PostgreSQL</a:t>
            </a:r>
          </a:p>
        </p:txBody>
      </p:sp>
    </p:spTree>
    <p:extLst>
      <p:ext uri="{BB962C8B-B14F-4D97-AF65-F5344CB8AC3E}">
        <p14:creationId xmlns:p14="http://schemas.microsoft.com/office/powerpoint/2010/main" val="3999554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workspaces</a:t>
            </a:r>
            <a:endParaRPr lang="fr-FR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663D151-67A5-3798-A3BC-9CE6890A4274}"/>
              </a:ext>
            </a:extLst>
          </p:cNvPr>
          <p:cNvSpPr txBox="1"/>
          <p:nvPr/>
        </p:nvSpPr>
        <p:spPr>
          <a:xfrm>
            <a:off x="1099912" y="1787951"/>
            <a:ext cx="15012669" cy="138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785" marR="5080" indent="-807720">
              <a:spcBef>
                <a:spcPts val="10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workspaces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permettent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lancer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layer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dans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plusieurs </a:t>
            </a:r>
            <a:r>
              <a:rPr sz="1800" spc="-969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contextes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différents.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Chaque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workspace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possède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un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tfstate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qui lui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est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propre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spcBef>
                <a:spcPts val="2115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workspace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défaut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se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nomme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"default"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85DAA28B-8F8F-FE1F-BE32-534CACD7B0F0}"/>
              </a:ext>
            </a:extLst>
          </p:cNvPr>
          <p:cNvSpPr/>
          <p:nvPr/>
        </p:nvSpPr>
        <p:spPr>
          <a:xfrm>
            <a:off x="1925413" y="4383799"/>
            <a:ext cx="8767988" cy="718469"/>
          </a:xfrm>
          <a:custGeom>
            <a:avLst/>
            <a:gdLst/>
            <a:ahLst/>
            <a:cxnLst/>
            <a:rect l="l" t="t" r="r" b="b"/>
            <a:pathLst>
              <a:path w="16904970" h="983615">
                <a:moveTo>
                  <a:pt x="16740489" y="983208"/>
                </a:moveTo>
                <a:lnTo>
                  <a:pt x="163871" y="983208"/>
                </a:lnTo>
                <a:lnTo>
                  <a:pt x="120307" y="977355"/>
                </a:lnTo>
                <a:lnTo>
                  <a:pt x="81162" y="960835"/>
                </a:lnTo>
                <a:lnTo>
                  <a:pt x="47996" y="935211"/>
                </a:lnTo>
                <a:lnTo>
                  <a:pt x="22373" y="902046"/>
                </a:lnTo>
                <a:lnTo>
                  <a:pt x="5853" y="862900"/>
                </a:lnTo>
                <a:lnTo>
                  <a:pt x="0" y="819337"/>
                </a:lnTo>
                <a:lnTo>
                  <a:pt x="0" y="163871"/>
                </a:lnTo>
                <a:lnTo>
                  <a:pt x="5853" y="120307"/>
                </a:lnTo>
                <a:lnTo>
                  <a:pt x="22373" y="81162"/>
                </a:lnTo>
                <a:lnTo>
                  <a:pt x="47996" y="47996"/>
                </a:lnTo>
                <a:lnTo>
                  <a:pt x="81162" y="22373"/>
                </a:lnTo>
                <a:lnTo>
                  <a:pt x="120307" y="5853"/>
                </a:lnTo>
                <a:lnTo>
                  <a:pt x="163871" y="0"/>
                </a:lnTo>
                <a:lnTo>
                  <a:pt x="16740489" y="0"/>
                </a:lnTo>
                <a:lnTo>
                  <a:pt x="16803200" y="12474"/>
                </a:lnTo>
                <a:lnTo>
                  <a:pt x="16856364" y="47996"/>
                </a:lnTo>
                <a:lnTo>
                  <a:pt x="16891887" y="101160"/>
                </a:lnTo>
                <a:lnTo>
                  <a:pt x="16904360" y="163871"/>
                </a:lnTo>
                <a:lnTo>
                  <a:pt x="16904360" y="819337"/>
                </a:lnTo>
                <a:lnTo>
                  <a:pt x="16898507" y="862900"/>
                </a:lnTo>
                <a:lnTo>
                  <a:pt x="16881987" y="902046"/>
                </a:lnTo>
                <a:lnTo>
                  <a:pt x="16856363" y="935211"/>
                </a:lnTo>
                <a:lnTo>
                  <a:pt x="16823198" y="960835"/>
                </a:lnTo>
                <a:lnTo>
                  <a:pt x="16784052" y="977355"/>
                </a:lnTo>
                <a:lnTo>
                  <a:pt x="16740489" y="98320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7889BE37-CB3A-1013-6FC6-66BB859A3A46}"/>
              </a:ext>
            </a:extLst>
          </p:cNvPr>
          <p:cNvSpPr txBox="1"/>
          <p:nvPr/>
        </p:nvSpPr>
        <p:spPr>
          <a:xfrm>
            <a:off x="2283581" y="4615409"/>
            <a:ext cx="802621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workspace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permet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lancer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même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14" dirty="0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sur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plusieurs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environnements.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058878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912" y="100501"/>
            <a:ext cx="10101625" cy="430900"/>
          </a:xfrm>
        </p:spPr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Utilisation des </a:t>
            </a:r>
            <a:r>
              <a:rPr lang="fr-FR" dirty="0" err="1"/>
              <a:t>workspaces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FE37C8F-BAF1-4563-70A3-88B81812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12" y="1994991"/>
            <a:ext cx="10414000" cy="32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346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Best-practices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39260FD-FCD2-B3A5-5432-CCF1AC5D8C79}"/>
              </a:ext>
            </a:extLst>
          </p:cNvPr>
          <p:cNvSpPr txBox="1"/>
          <p:nvPr/>
        </p:nvSpPr>
        <p:spPr>
          <a:xfrm>
            <a:off x="578308" y="2097791"/>
            <a:ext cx="11144832" cy="2644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0" indent="-832485">
              <a:lnSpc>
                <a:spcPct val="100000"/>
              </a:lnSpc>
              <a:spcBef>
                <a:spcPts val="100"/>
              </a:spcBef>
              <a:buClr>
                <a:schemeClr val="bg2"/>
              </a:buClr>
              <a:buFont typeface="SimSun"/>
              <a:buChar char="◉"/>
              <a:tabLst>
                <a:tab pos="844550" algn="l"/>
                <a:tab pos="84518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Essayer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d’avoir des</a:t>
            </a:r>
            <a:r>
              <a:rPr sz="1800" spc="5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31373B"/>
                </a:solidFill>
                <a:latin typeface="Arial"/>
                <a:cs typeface="Arial"/>
              </a:rPr>
              <a:t>fichiers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“tf”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les plus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31373B"/>
                </a:solidFill>
                <a:latin typeface="Arial"/>
                <a:cs typeface="Arial"/>
              </a:rPr>
              <a:t>maintenables</a:t>
            </a:r>
            <a:r>
              <a:rPr sz="1800" b="1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possible,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c’est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plus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simple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à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lire.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A9C5"/>
              </a:buClr>
              <a:buFont typeface="SimSun"/>
              <a:buChar char="◉"/>
            </a:pPr>
            <a:endParaRPr sz="1800" dirty="0">
              <a:latin typeface="Arial MT"/>
              <a:cs typeface="Arial MT"/>
            </a:endParaRPr>
          </a:p>
          <a:p>
            <a:pPr marL="844550" marR="198755" indent="-832485">
              <a:spcBef>
                <a:spcPts val="100"/>
              </a:spcBef>
              <a:buClr>
                <a:schemeClr val="bg2"/>
              </a:buClr>
              <a:buFont typeface="SimSun"/>
              <a:buChar char="◉"/>
              <a:tabLst>
                <a:tab pos="844550" algn="l"/>
                <a:tab pos="84518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Séparer les responsabilités des topologies, un changement sur une petite Topologie fait  moins peur que sur une grosse.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A9C5"/>
              </a:buClr>
              <a:buFont typeface="SimSun"/>
              <a:buChar char="◉"/>
            </a:pPr>
            <a:endParaRPr sz="1800" dirty="0">
              <a:latin typeface="Arial MT"/>
              <a:cs typeface="Arial MT"/>
            </a:endParaRPr>
          </a:p>
          <a:p>
            <a:pPr marL="844550" marR="198755" indent="-832485">
              <a:lnSpc>
                <a:spcPct val="100000"/>
              </a:lnSpc>
              <a:spcBef>
                <a:spcPts val="100"/>
              </a:spcBef>
              <a:buClr>
                <a:schemeClr val="bg2"/>
              </a:buClr>
              <a:buFont typeface="SimSun"/>
              <a:buChar char="◉"/>
              <a:tabLst>
                <a:tab pos="844550" algn="l"/>
                <a:tab pos="84518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Abstraire le code dans les modules, toutes les layers font ainsi appel au même code.</a:t>
            </a: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A9C5"/>
              </a:buClr>
              <a:buFont typeface="SimSun"/>
              <a:buChar char="◉"/>
            </a:pPr>
            <a:endParaRPr sz="1800" dirty="0">
              <a:latin typeface="Arial MT"/>
              <a:cs typeface="Arial MT"/>
            </a:endParaRPr>
          </a:p>
          <a:p>
            <a:pPr marL="844550" marR="198755" indent="-832485">
              <a:spcBef>
                <a:spcPts val="100"/>
              </a:spcBef>
              <a:buClr>
                <a:schemeClr val="bg2"/>
              </a:buClr>
              <a:buFont typeface="SimSun"/>
              <a:buChar char="◉"/>
              <a:tabLst>
                <a:tab pos="844550" algn="l"/>
                <a:tab pos="84518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Pas de hard-coding dans les layers, uniquement des références aux variables tfvars, ainsi le  paramétrage se trouve à un seul endroit (dans les tfvars).</a:t>
            </a:r>
          </a:p>
        </p:txBody>
      </p:sp>
    </p:spTree>
    <p:extLst>
      <p:ext uri="{BB962C8B-B14F-4D97-AF65-F5344CB8AC3E}">
        <p14:creationId xmlns:p14="http://schemas.microsoft.com/office/powerpoint/2010/main" val="30078010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et GIT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DE808415-32A6-3D5C-5D32-CBF38E38A24C}"/>
              </a:ext>
            </a:extLst>
          </p:cNvPr>
          <p:cNvSpPr/>
          <p:nvPr/>
        </p:nvSpPr>
        <p:spPr>
          <a:xfrm>
            <a:off x="1346182" y="4036258"/>
            <a:ext cx="8862255" cy="688142"/>
          </a:xfrm>
          <a:custGeom>
            <a:avLst/>
            <a:gdLst/>
            <a:ahLst/>
            <a:cxnLst/>
            <a:rect l="l" t="t" r="r" b="b"/>
            <a:pathLst>
              <a:path w="16904970" h="983615">
                <a:moveTo>
                  <a:pt x="16740489" y="983208"/>
                </a:moveTo>
                <a:lnTo>
                  <a:pt x="163871" y="983208"/>
                </a:lnTo>
                <a:lnTo>
                  <a:pt x="120307" y="977355"/>
                </a:lnTo>
                <a:lnTo>
                  <a:pt x="81162" y="960835"/>
                </a:lnTo>
                <a:lnTo>
                  <a:pt x="47996" y="935211"/>
                </a:lnTo>
                <a:lnTo>
                  <a:pt x="22373" y="902046"/>
                </a:lnTo>
                <a:lnTo>
                  <a:pt x="5853" y="862900"/>
                </a:lnTo>
                <a:lnTo>
                  <a:pt x="0" y="819337"/>
                </a:lnTo>
                <a:lnTo>
                  <a:pt x="0" y="163871"/>
                </a:lnTo>
                <a:lnTo>
                  <a:pt x="5853" y="120307"/>
                </a:lnTo>
                <a:lnTo>
                  <a:pt x="22373" y="81162"/>
                </a:lnTo>
                <a:lnTo>
                  <a:pt x="47996" y="47996"/>
                </a:lnTo>
                <a:lnTo>
                  <a:pt x="81162" y="22373"/>
                </a:lnTo>
                <a:lnTo>
                  <a:pt x="120307" y="5853"/>
                </a:lnTo>
                <a:lnTo>
                  <a:pt x="163871" y="0"/>
                </a:lnTo>
                <a:lnTo>
                  <a:pt x="16740489" y="0"/>
                </a:lnTo>
                <a:lnTo>
                  <a:pt x="16803200" y="12474"/>
                </a:lnTo>
                <a:lnTo>
                  <a:pt x="16856364" y="47996"/>
                </a:lnTo>
                <a:lnTo>
                  <a:pt x="16891887" y="101160"/>
                </a:lnTo>
                <a:lnTo>
                  <a:pt x="16904360" y="163871"/>
                </a:lnTo>
                <a:lnTo>
                  <a:pt x="16904360" y="819337"/>
                </a:lnTo>
                <a:lnTo>
                  <a:pt x="16898507" y="862900"/>
                </a:lnTo>
                <a:lnTo>
                  <a:pt x="16881987" y="902046"/>
                </a:lnTo>
                <a:lnTo>
                  <a:pt x="16856363" y="935211"/>
                </a:lnTo>
                <a:lnTo>
                  <a:pt x="16823198" y="960835"/>
                </a:lnTo>
                <a:lnTo>
                  <a:pt x="16784052" y="977355"/>
                </a:lnTo>
                <a:lnTo>
                  <a:pt x="16740489" y="98320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F62E31B-BDFE-3E2E-56D1-93F9428FF2D6}"/>
              </a:ext>
            </a:extLst>
          </p:cNvPr>
          <p:cNvSpPr txBox="1"/>
          <p:nvPr/>
        </p:nvSpPr>
        <p:spPr>
          <a:xfrm>
            <a:off x="2289055" y="4276207"/>
            <a:ext cx="728434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90" dirty="0">
                <a:solidFill>
                  <a:srgbClr val="FFFFFF"/>
                </a:solidFill>
                <a:latin typeface="Tahoma"/>
                <a:cs typeface="Tahoma"/>
              </a:rPr>
              <a:t>Il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Tahoma"/>
                <a:cs typeface="Tahoma"/>
              </a:rPr>
              <a:t>est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Tahoma"/>
                <a:cs typeface="Tahoma"/>
              </a:rPr>
              <a:t>plus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/>
                <a:cs typeface="Tahoma"/>
              </a:rPr>
              <a:t>simple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jouer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Terraform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Tahoma"/>
                <a:cs typeface="Tahoma"/>
              </a:rPr>
              <a:t>constamment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rgbClr val="FFFFFF"/>
                </a:solidFill>
                <a:latin typeface="Tahoma"/>
                <a:cs typeface="Tahoma"/>
              </a:rPr>
              <a:t>sur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6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Tahoma"/>
                <a:cs typeface="Tahoma"/>
              </a:rPr>
              <a:t>même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FFFFFF"/>
                </a:solidFill>
                <a:latin typeface="Tahoma"/>
                <a:cs typeface="Tahoma"/>
              </a:rPr>
              <a:t>branche.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CE3FC49B-0B2A-0846-4D59-8899851AC379}"/>
              </a:ext>
            </a:extLst>
          </p:cNvPr>
          <p:cNvSpPr txBox="1"/>
          <p:nvPr/>
        </p:nvSpPr>
        <p:spPr>
          <a:xfrm>
            <a:off x="361689" y="1405180"/>
            <a:ext cx="11578070" cy="139910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78155" marR="198755" indent="-466090">
              <a:lnSpc>
                <a:spcPct val="100299"/>
              </a:lnSpc>
              <a:spcBef>
                <a:spcPts val="110"/>
              </a:spcBef>
              <a:buClr>
                <a:schemeClr val="bg2"/>
              </a:buClr>
              <a:buSzPct val="93506"/>
              <a:buChar char="●"/>
              <a:tabLst>
                <a:tab pos="478790" algn="l"/>
              </a:tabLst>
            </a:pPr>
            <a:r>
              <a:rPr sz="1800" spc="-15" dirty="0">
                <a:latin typeface="Arial MT"/>
                <a:cs typeface="Arial MT"/>
              </a:rPr>
              <a:t>L’utilisation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de </a:t>
            </a:r>
            <a:r>
              <a:rPr sz="1800" spc="5" dirty="0">
                <a:latin typeface="Arial MT"/>
                <a:cs typeface="Arial MT"/>
              </a:rPr>
              <a:t>branches </a:t>
            </a:r>
            <a:r>
              <a:rPr sz="1800" spc="10" dirty="0">
                <a:latin typeface="Arial MT"/>
                <a:cs typeface="Arial MT"/>
              </a:rPr>
              <a:t>dans </a:t>
            </a:r>
            <a:r>
              <a:rPr sz="1800" spc="5" dirty="0">
                <a:latin typeface="Arial MT"/>
                <a:cs typeface="Arial MT"/>
              </a:rPr>
              <a:t>le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dépôt </a:t>
            </a:r>
            <a:r>
              <a:rPr sz="1800" spc="10" dirty="0">
                <a:latin typeface="Arial MT"/>
                <a:cs typeface="Arial MT"/>
              </a:rPr>
              <a:t>de code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40" dirty="0">
                <a:latin typeface="Arial MT"/>
                <a:cs typeface="Arial MT"/>
              </a:rPr>
              <a:t>Terraform</a:t>
            </a:r>
            <a:r>
              <a:rPr sz="1800" spc="5" dirty="0">
                <a:latin typeface="Arial MT"/>
                <a:cs typeface="Arial MT"/>
              </a:rPr>
              <a:t> doit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faire</a:t>
            </a:r>
            <a:r>
              <a:rPr sz="1800" spc="5" dirty="0">
                <a:latin typeface="Arial MT"/>
                <a:cs typeface="Arial MT"/>
              </a:rPr>
              <a:t> l’objet </a:t>
            </a:r>
            <a:r>
              <a:rPr sz="1800" spc="-105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d’attentions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  <a:p>
            <a:pPr marL="855344" marR="5080" lvl="1" indent="-466090">
              <a:lnSpc>
                <a:spcPct val="100400"/>
              </a:lnSpc>
              <a:spcBef>
                <a:spcPts val="5"/>
              </a:spcBef>
              <a:buClr>
                <a:schemeClr val="bg2"/>
              </a:buClr>
              <a:buSzPct val="93506"/>
              <a:buChar char="○"/>
              <a:tabLst>
                <a:tab pos="855980" algn="l"/>
              </a:tabLst>
            </a:pPr>
            <a:r>
              <a:rPr sz="1800" spc="5" dirty="0">
                <a:latin typeface="Arial MT"/>
                <a:cs typeface="Arial MT"/>
              </a:rPr>
              <a:t>Si le </a:t>
            </a:r>
            <a:r>
              <a:rPr sz="1800" spc="10" dirty="0">
                <a:latin typeface="Arial MT"/>
                <a:cs typeface="Arial MT"/>
              </a:rPr>
              <a:t>code </a:t>
            </a:r>
            <a:r>
              <a:rPr sz="1800" spc="5" dirty="0">
                <a:latin typeface="Arial MT"/>
                <a:cs typeface="Arial MT"/>
              </a:rPr>
              <a:t>est appliqué </a:t>
            </a:r>
            <a:r>
              <a:rPr sz="1800" spc="10" dirty="0">
                <a:latin typeface="Arial MT"/>
                <a:cs typeface="Arial MT"/>
              </a:rPr>
              <a:t>sur une </a:t>
            </a:r>
            <a:r>
              <a:rPr sz="1800" spc="5" dirty="0">
                <a:latin typeface="Arial MT"/>
                <a:cs typeface="Arial MT"/>
              </a:rPr>
              <a:t>branche, </a:t>
            </a:r>
            <a:r>
              <a:rPr sz="1800" spc="15" dirty="0">
                <a:latin typeface="Arial MT"/>
                <a:cs typeface="Arial MT"/>
              </a:rPr>
              <a:t>comment </a:t>
            </a:r>
            <a:r>
              <a:rPr sz="1800" dirty="0">
                <a:latin typeface="Arial MT"/>
                <a:cs typeface="Arial MT"/>
              </a:rPr>
              <a:t>traquer </a:t>
            </a:r>
            <a:r>
              <a:rPr sz="1800" spc="10" dirty="0">
                <a:latin typeface="Arial MT"/>
                <a:cs typeface="Arial MT"/>
              </a:rPr>
              <a:t>que </a:t>
            </a:r>
            <a:r>
              <a:rPr sz="1800" spc="5" dirty="0">
                <a:latin typeface="Arial MT"/>
                <a:cs typeface="Arial MT"/>
              </a:rPr>
              <a:t>la </a:t>
            </a:r>
            <a:r>
              <a:rPr sz="1800" spc="10" dirty="0">
                <a:latin typeface="Arial MT"/>
                <a:cs typeface="Arial MT"/>
              </a:rPr>
              <a:t>source </a:t>
            </a:r>
            <a:r>
              <a:rPr sz="1800" spc="-105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vérité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est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maintenant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cette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branche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?</a:t>
            </a:r>
            <a:endParaRPr sz="1800" dirty="0">
              <a:latin typeface="Arial MT"/>
              <a:cs typeface="Arial MT"/>
            </a:endParaRPr>
          </a:p>
          <a:p>
            <a:pPr marL="855344" marR="93980" lvl="1" indent="-466090">
              <a:lnSpc>
                <a:spcPct val="100400"/>
              </a:lnSpc>
              <a:buClr>
                <a:schemeClr val="bg2"/>
              </a:buClr>
              <a:buSzPct val="93506"/>
              <a:buChar char="○"/>
              <a:tabLst>
                <a:tab pos="855980" algn="l"/>
              </a:tabLst>
            </a:pPr>
            <a:r>
              <a:rPr sz="1800" spc="10" dirty="0">
                <a:latin typeface="Arial MT"/>
                <a:cs typeface="Arial MT"/>
              </a:rPr>
              <a:t>Une </a:t>
            </a:r>
            <a:r>
              <a:rPr sz="1800" spc="5" dirty="0">
                <a:latin typeface="Arial MT"/>
                <a:cs typeface="Arial MT"/>
              </a:rPr>
              <a:t>pipeline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lancée</a:t>
            </a:r>
            <a:r>
              <a:rPr sz="1800" spc="10" dirty="0">
                <a:latin typeface="Arial MT"/>
                <a:cs typeface="Arial MT"/>
              </a:rPr>
              <a:t> sur </a:t>
            </a:r>
            <a:r>
              <a:rPr sz="1800" spc="5" dirty="0">
                <a:latin typeface="Arial MT"/>
                <a:cs typeface="Arial MT"/>
              </a:rPr>
              <a:t>master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peut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écraser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les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changements </a:t>
            </a:r>
            <a:r>
              <a:rPr sz="1800" spc="-5" dirty="0">
                <a:latin typeface="Arial MT"/>
                <a:cs typeface="Arial MT"/>
              </a:rPr>
              <a:t>effectués </a:t>
            </a:r>
            <a:r>
              <a:rPr sz="1800" spc="-105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par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du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code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joué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sur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une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branche.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970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Les modules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663D151-67A5-3798-A3BC-9CE6890A4274}"/>
              </a:ext>
            </a:extLst>
          </p:cNvPr>
          <p:cNvSpPr txBox="1"/>
          <p:nvPr/>
        </p:nvSpPr>
        <p:spPr>
          <a:xfrm>
            <a:off x="655412" y="1491536"/>
            <a:ext cx="15012669" cy="19287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785" marR="5080" indent="-807720">
              <a:spcBef>
                <a:spcPts val="10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Quand utiliser les modules ?</a:t>
            </a:r>
            <a:endParaRPr sz="1800" dirty="0">
              <a:latin typeface="Arial MT"/>
              <a:cs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Factoriser des comportements communs</a:t>
            </a: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Abstraire la complexité</a:t>
            </a: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Partager le code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7889BE37-CB3A-1013-6FC6-66BB859A3A46}"/>
              </a:ext>
            </a:extLst>
          </p:cNvPr>
          <p:cNvSpPr txBox="1"/>
          <p:nvPr/>
        </p:nvSpPr>
        <p:spPr>
          <a:xfrm>
            <a:off x="2283581" y="4615409"/>
            <a:ext cx="802621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workspace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permet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lancer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même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14" dirty="0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sur</a:t>
            </a:r>
            <a:r>
              <a:rPr sz="18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plusieurs</a:t>
            </a:r>
            <a:r>
              <a:rPr sz="18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environnements.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0E152A4-4820-6638-D12B-EEF2040B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957" y="1785939"/>
            <a:ext cx="3452243" cy="164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79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Création d’un module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663D151-67A5-3798-A3BC-9CE6890A4274}"/>
              </a:ext>
            </a:extLst>
          </p:cNvPr>
          <p:cNvSpPr txBox="1"/>
          <p:nvPr/>
        </p:nvSpPr>
        <p:spPr>
          <a:xfrm>
            <a:off x="1099912" y="1787951"/>
            <a:ext cx="15012669" cy="41472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785" marR="5080" indent="-807720">
              <a:spcBef>
                <a:spcPts val="10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 module est simplement un répertoire dans lequel se trouvent des fichiers “.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  <a:cs typeface="Arial MT"/>
              </a:rPr>
              <a:t>tf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”</a:t>
            </a:r>
          </a:p>
          <a:p>
            <a:pPr marL="819785" marR="5080" indent="-807720">
              <a:spcBef>
                <a:spcPts val="10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 module est composé de :</a:t>
            </a:r>
          </a:p>
          <a:p>
            <a:pPr marL="908050" marR="5080" lvl="1" indent="-467359" defTabSz="914400">
              <a:spcBef>
                <a:spcPts val="2105"/>
              </a:spcBef>
              <a:buClr>
                <a:schemeClr val="bg2"/>
              </a:buClr>
              <a:buSzPct val="92753"/>
              <a:buFont typeface="Leelawadee UI Semilight"/>
              <a:buChar char="&gt;"/>
              <a:tabLst>
                <a:tab pos="908050" algn="l"/>
                <a:tab pos="908685" algn="l"/>
              </a:tabLst>
            </a:pPr>
            <a:r>
              <a:rPr lang="fr-FR" sz="1800" spc="-5" dirty="0">
                <a:latin typeface="Arial MT"/>
              </a:rPr>
              <a:t>Providers (ils sont soit redéfinis soit hérités du parent)</a:t>
            </a:r>
          </a:p>
          <a:p>
            <a:pPr marL="908050" marR="5080" lvl="1" indent="-467359" defTabSz="914400">
              <a:spcBef>
                <a:spcPts val="2105"/>
              </a:spcBef>
              <a:buClr>
                <a:schemeClr val="bg2"/>
              </a:buClr>
              <a:buSzPct val="92753"/>
              <a:buFont typeface="Leelawadee UI Semilight"/>
              <a:buChar char="&gt;"/>
              <a:tabLst>
                <a:tab pos="908050" algn="l"/>
                <a:tab pos="908685" algn="l"/>
              </a:tabLst>
            </a:pPr>
            <a:r>
              <a:rPr lang="fr-FR" sz="1800" spc="-5" dirty="0">
                <a:latin typeface="Arial MT"/>
              </a:rPr>
              <a:t>Variables (argument d’entrée)</a:t>
            </a:r>
          </a:p>
          <a:p>
            <a:pPr marL="908050" marR="5080" lvl="1" indent="-467359" defTabSz="914400">
              <a:spcBef>
                <a:spcPts val="2105"/>
              </a:spcBef>
              <a:buClr>
                <a:schemeClr val="bg2"/>
              </a:buClr>
              <a:buSzPct val="92753"/>
              <a:buFont typeface="Leelawadee UI Semilight"/>
              <a:buChar char="&gt;"/>
              <a:tabLst>
                <a:tab pos="908050" algn="l"/>
                <a:tab pos="908685" algn="l"/>
              </a:tabLst>
            </a:pPr>
            <a:r>
              <a:rPr lang="fr-FR" sz="1800" spc="-5" dirty="0" err="1">
                <a:latin typeface="Arial MT"/>
              </a:rPr>
              <a:t>DataSources</a:t>
            </a:r>
            <a:endParaRPr lang="fr-FR" sz="1800" spc="-5" dirty="0">
              <a:latin typeface="Arial MT"/>
            </a:endParaRPr>
          </a:p>
          <a:p>
            <a:pPr marL="908050" marR="5080" lvl="1" indent="-467359" defTabSz="914400">
              <a:spcBef>
                <a:spcPts val="2105"/>
              </a:spcBef>
              <a:buClr>
                <a:schemeClr val="bg2"/>
              </a:buClr>
              <a:buSzPct val="92753"/>
              <a:buFont typeface="Leelawadee UI Semilight"/>
              <a:buChar char="&gt;"/>
              <a:tabLst>
                <a:tab pos="908050" algn="l"/>
                <a:tab pos="908685" algn="l"/>
              </a:tabLst>
            </a:pPr>
            <a:r>
              <a:rPr lang="fr-FR" sz="1800" spc="-5" dirty="0">
                <a:latin typeface="Arial MT"/>
              </a:rPr>
              <a:t>Locales</a:t>
            </a:r>
          </a:p>
          <a:p>
            <a:pPr marL="908050" marR="5080" lvl="1" indent="-467359" defTabSz="914400">
              <a:spcBef>
                <a:spcPts val="2105"/>
              </a:spcBef>
              <a:buClr>
                <a:schemeClr val="bg2"/>
              </a:buClr>
              <a:buSzPct val="92753"/>
              <a:buFont typeface="Leelawadee UI Semilight"/>
              <a:buChar char="&gt;"/>
              <a:tabLst>
                <a:tab pos="908050" algn="l"/>
                <a:tab pos="908685" algn="l"/>
              </a:tabLst>
            </a:pPr>
            <a:r>
              <a:rPr lang="fr-FR" sz="1800" spc="-5" dirty="0" err="1">
                <a:latin typeface="Arial MT"/>
              </a:rPr>
              <a:t>Resources</a:t>
            </a:r>
            <a:endParaRPr lang="fr-FR" sz="1800" spc="-5" dirty="0">
              <a:latin typeface="Arial MT"/>
            </a:endParaRPr>
          </a:p>
          <a:p>
            <a:pPr marL="908050" marR="5080" lvl="1" indent="-467359" defTabSz="914400">
              <a:spcBef>
                <a:spcPts val="2105"/>
              </a:spcBef>
              <a:buClr>
                <a:schemeClr val="bg2"/>
              </a:buClr>
              <a:buSzPct val="92753"/>
              <a:buFont typeface="Leelawadee UI Semilight"/>
              <a:buChar char="&gt;"/>
              <a:tabLst>
                <a:tab pos="908050" algn="l"/>
                <a:tab pos="908685" algn="l"/>
              </a:tabLst>
            </a:pPr>
            <a:r>
              <a:rPr lang="fr-FR" sz="1800" spc="-5" dirty="0">
                <a:latin typeface="Arial MT"/>
              </a:rPr>
              <a:t>Output (argument exposé en sortie du module)</a:t>
            </a:r>
          </a:p>
          <a:p>
            <a:pPr marL="819785" marR="5080" indent="-807720">
              <a:spcBef>
                <a:spcPts val="10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Un module peut appeler d’autres modules</a:t>
            </a:r>
          </a:p>
        </p:txBody>
      </p:sp>
    </p:spTree>
    <p:extLst>
      <p:ext uri="{BB962C8B-B14F-4D97-AF65-F5344CB8AC3E}">
        <p14:creationId xmlns:p14="http://schemas.microsoft.com/office/powerpoint/2010/main" val="26325297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86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Module - Exemple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C341B50A-A30E-CCF4-3EDC-AA580EA4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439"/>
            <a:ext cx="12160250" cy="492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373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87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Module – mode d’utilisation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2AC5B3E-259E-235A-2867-FB871E297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9" y="1080439"/>
            <a:ext cx="12160250" cy="569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99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Best-practice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37AEB2A-ADFB-3F6E-6C6F-E88A84A93102}"/>
              </a:ext>
            </a:extLst>
          </p:cNvPr>
          <p:cNvSpPr txBox="1"/>
          <p:nvPr/>
        </p:nvSpPr>
        <p:spPr>
          <a:xfrm>
            <a:off x="834205" y="1579359"/>
            <a:ext cx="15947390" cy="2188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indent="-786765">
              <a:lnSpc>
                <a:spcPts val="4260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798830" algn="l"/>
                <a:tab pos="7994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Suivre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les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bonnes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pratiques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développement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avec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code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d’infrastructure</a:t>
            </a:r>
            <a:endParaRPr sz="1800" dirty="0">
              <a:latin typeface="Arial MT"/>
              <a:cs typeface="Arial MT"/>
            </a:endParaRPr>
          </a:p>
          <a:p>
            <a:pPr marL="1804670" lvl="1" indent="-741680">
              <a:lnSpc>
                <a:spcPts val="4255"/>
              </a:lnSpc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04670" algn="l"/>
                <a:tab pos="1805305" algn="l"/>
              </a:tabLst>
            </a:pPr>
            <a:r>
              <a:rPr sz="1800" spc="-30" dirty="0">
                <a:solidFill>
                  <a:srgbClr val="31373B"/>
                </a:solidFill>
                <a:latin typeface="Arial MT"/>
                <a:cs typeface="Arial MT"/>
              </a:rPr>
              <a:t>Versionner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code</a:t>
            </a:r>
            <a:r>
              <a:rPr sz="1800" spc="-7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comme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code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applicatif</a:t>
            </a:r>
            <a:endParaRPr sz="1800" dirty="0">
              <a:latin typeface="Arial MT"/>
              <a:cs typeface="Arial MT"/>
            </a:endParaRPr>
          </a:p>
          <a:p>
            <a:pPr marL="1804670" lvl="1" indent="-741680">
              <a:lnSpc>
                <a:spcPts val="4255"/>
              </a:lnSpc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04670" algn="l"/>
                <a:tab pos="180530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Faire</a:t>
            </a:r>
            <a:r>
              <a:rPr sz="1800" spc="-2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releases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modules</a:t>
            </a:r>
            <a:endParaRPr sz="1800" dirty="0">
              <a:latin typeface="Arial MT"/>
              <a:cs typeface="Arial MT"/>
            </a:endParaRPr>
          </a:p>
          <a:p>
            <a:pPr marL="1804670" lvl="1" indent="-741680">
              <a:lnSpc>
                <a:spcPts val="4260"/>
              </a:lnSpc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04670" algn="l"/>
                <a:tab pos="180530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Jouer et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tester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 code</a:t>
            </a:r>
            <a:r>
              <a:rPr sz="1800" spc="-7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au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travers d’un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pipeline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21F2310-E0E8-E9A8-8F6E-DA3354FC8C8E}"/>
              </a:ext>
            </a:extLst>
          </p:cNvPr>
          <p:cNvSpPr txBox="1"/>
          <p:nvPr/>
        </p:nvSpPr>
        <p:spPr>
          <a:xfrm>
            <a:off x="745305" y="4851727"/>
            <a:ext cx="1575371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8830" indent="-7867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798830" algn="l"/>
                <a:tab pos="7994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Créer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modules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pour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partager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code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entre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différentes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layers</a:t>
            </a:r>
            <a:r>
              <a:rPr sz="1800" spc="-6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4758254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89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Best-practice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757BD97-7278-F89B-C2AD-FA0D42EFB642}"/>
              </a:ext>
            </a:extLst>
          </p:cNvPr>
          <p:cNvSpPr txBox="1"/>
          <p:nvPr/>
        </p:nvSpPr>
        <p:spPr>
          <a:xfrm>
            <a:off x="456703" y="1998291"/>
            <a:ext cx="11341598" cy="25179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2765" marR="2785745" indent="-520700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SzPct val="91549"/>
              <a:buFont typeface="SimSun"/>
              <a:buChar char="◉"/>
              <a:tabLst>
                <a:tab pos="533400" algn="l"/>
              </a:tabLst>
            </a:pPr>
            <a:r>
              <a:rPr sz="1800" spc="-10" dirty="0">
                <a:latin typeface="Arial MT"/>
                <a:cs typeface="Arial MT"/>
              </a:rPr>
              <a:t>Hashicorp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propose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registry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publique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pour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héberger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modules. </a:t>
            </a:r>
            <a:r>
              <a:rPr sz="1800" spc="-97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(</a:t>
            </a:r>
            <a:r>
              <a:rPr sz="1800" u="heavy" spc="-1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2"/>
              </a:rPr>
              <a:t>https://registry.terraform.io/</a:t>
            </a:r>
            <a:r>
              <a:rPr sz="1800" spc="-15" dirty="0">
                <a:latin typeface="Arial MT"/>
                <a:cs typeface="Arial MT"/>
              </a:rPr>
              <a:t>)</a:t>
            </a:r>
            <a:endParaRPr sz="1800" dirty="0">
              <a:latin typeface="Arial MT"/>
              <a:cs typeface="Arial MT"/>
            </a:endParaRPr>
          </a:p>
          <a:p>
            <a:pPr marL="909955" marR="5080" lvl="1" indent="-467359">
              <a:lnSpc>
                <a:spcPct val="100000"/>
              </a:lnSpc>
              <a:spcBef>
                <a:spcPts val="10"/>
              </a:spcBef>
              <a:buClr>
                <a:schemeClr val="bg2"/>
              </a:buClr>
              <a:buSzPct val="91549"/>
              <a:buFont typeface="Leelawadee UI Semilight"/>
              <a:buChar char="&gt;"/>
              <a:tabLst>
                <a:tab pos="909955" algn="l"/>
                <a:tab pos="910590" algn="l"/>
              </a:tabLst>
            </a:pPr>
            <a:r>
              <a:rPr sz="1800" spc="-5" dirty="0">
                <a:latin typeface="Arial MT"/>
                <a:cs typeface="Arial MT"/>
              </a:rPr>
              <a:t>La </a:t>
            </a:r>
            <a:r>
              <a:rPr sz="1800" spc="-10" dirty="0">
                <a:latin typeface="Arial MT"/>
                <a:cs typeface="Arial MT"/>
              </a:rPr>
              <a:t>registry </a:t>
            </a:r>
            <a:r>
              <a:rPr sz="1800" spc="-5" dirty="0">
                <a:latin typeface="Arial MT"/>
                <a:cs typeface="Arial MT"/>
              </a:rPr>
              <a:t>contient des </a:t>
            </a:r>
            <a:r>
              <a:rPr sz="1800" spc="-10" dirty="0">
                <a:latin typeface="Arial MT"/>
                <a:cs typeface="Arial MT"/>
              </a:rPr>
              <a:t>modules pour </a:t>
            </a:r>
            <a:r>
              <a:rPr sz="1800" spc="-5" dirty="0">
                <a:latin typeface="Arial MT"/>
                <a:cs typeface="Arial MT"/>
              </a:rPr>
              <a:t>la </a:t>
            </a:r>
            <a:r>
              <a:rPr sz="1800" spc="-10" dirty="0">
                <a:latin typeface="Arial MT"/>
                <a:cs typeface="Arial MT"/>
              </a:rPr>
              <a:t>plupart </a:t>
            </a:r>
            <a:r>
              <a:rPr sz="1800" spc="-5" dirty="0">
                <a:latin typeface="Arial MT"/>
                <a:cs typeface="Arial MT"/>
              </a:rPr>
              <a:t>des cloud </a:t>
            </a:r>
            <a:r>
              <a:rPr sz="1800" spc="-10" dirty="0">
                <a:latin typeface="Arial MT"/>
                <a:cs typeface="Arial MT"/>
              </a:rPr>
              <a:t>provider </a:t>
            </a:r>
            <a:r>
              <a:rPr sz="1800" spc="-35" dirty="0">
                <a:latin typeface="Arial MT"/>
                <a:cs typeface="Arial MT"/>
              </a:rPr>
              <a:t>(AWS, </a:t>
            </a:r>
            <a:r>
              <a:rPr sz="1800" spc="-15" dirty="0">
                <a:latin typeface="Arial MT"/>
                <a:cs typeface="Arial MT"/>
              </a:rPr>
              <a:t>Azure, </a:t>
            </a:r>
            <a:r>
              <a:rPr sz="1800" spc="-97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GC</a:t>
            </a:r>
            <a:r>
              <a:rPr sz="1800" spc="-465" dirty="0">
                <a:latin typeface="Arial MT"/>
                <a:cs typeface="Arial MT"/>
              </a:rPr>
              <a:t>P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-204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Alibab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Cloud</a:t>
            </a:r>
            <a:r>
              <a:rPr sz="1800" spc="-5" dirty="0">
                <a:latin typeface="Arial MT"/>
                <a:cs typeface="Arial MT"/>
              </a:rPr>
              <a:t>, </a:t>
            </a:r>
            <a:r>
              <a:rPr sz="1800" spc="-15" dirty="0">
                <a:latin typeface="Arial MT"/>
                <a:cs typeface="Arial MT"/>
              </a:rPr>
              <a:t>Oracl</a:t>
            </a: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spc="-10" dirty="0">
                <a:latin typeface="Arial MT"/>
                <a:cs typeface="Arial MT"/>
              </a:rPr>
              <a:t> Cloud</a:t>
            </a:r>
            <a:r>
              <a:rPr sz="1800" spc="-5" dirty="0">
                <a:latin typeface="Arial MT"/>
                <a:cs typeface="Arial MT"/>
              </a:rPr>
              <a:t>, vmware)</a:t>
            </a:r>
            <a:endParaRPr sz="1800" dirty="0">
              <a:latin typeface="Arial MT"/>
              <a:cs typeface="Arial MT"/>
            </a:endParaRPr>
          </a:p>
          <a:p>
            <a:pPr marL="909955" marR="5080" lvl="1" indent="-467359">
              <a:spcBef>
                <a:spcPts val="10"/>
              </a:spcBef>
              <a:buClr>
                <a:schemeClr val="bg2"/>
              </a:buClr>
              <a:buSzPct val="91549"/>
              <a:buFont typeface="Leelawadee UI Semilight"/>
              <a:buChar char="&gt;"/>
              <a:tabLst>
                <a:tab pos="909955" algn="l"/>
                <a:tab pos="910590" algn="l"/>
              </a:tabLst>
            </a:pPr>
            <a:r>
              <a:rPr sz="1800" spc="-5" dirty="0">
                <a:latin typeface="Arial MT"/>
              </a:rPr>
              <a:t>Les "Verified Modules" sont des modules validés par Hashicorp</a:t>
            </a:r>
          </a:p>
          <a:p>
            <a:pPr marL="909955" marR="5080" lvl="1" indent="-467359">
              <a:spcBef>
                <a:spcPts val="10"/>
              </a:spcBef>
              <a:buClr>
                <a:schemeClr val="bg2"/>
              </a:buClr>
              <a:buSzPct val="91549"/>
              <a:buFont typeface="Leelawadee UI Semilight"/>
              <a:buChar char="&gt;"/>
              <a:tabLst>
                <a:tab pos="909955" algn="l"/>
                <a:tab pos="910590" algn="l"/>
              </a:tabLst>
            </a:pPr>
            <a:r>
              <a:rPr sz="1800" spc="-5" dirty="0">
                <a:latin typeface="Arial MT"/>
              </a:rPr>
              <a:t>N’importe qui peut partager un module sur la registry</a:t>
            </a: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00A9C5"/>
              </a:buClr>
              <a:buFont typeface="Leelawadee UI Semilight"/>
              <a:buChar char="&gt;"/>
            </a:pPr>
            <a:endParaRPr sz="1800" dirty="0">
              <a:latin typeface="Arial MT"/>
              <a:cs typeface="Arial MT"/>
            </a:endParaRPr>
          </a:p>
          <a:p>
            <a:pPr marL="532765" marR="2785745" indent="-520700">
              <a:spcBef>
                <a:spcPts val="95"/>
              </a:spcBef>
              <a:buClr>
                <a:schemeClr val="bg2"/>
              </a:buClr>
              <a:buSzPct val="91549"/>
              <a:buFont typeface="SimSun"/>
              <a:buChar char="◉"/>
              <a:tabLst>
                <a:tab pos="533400" algn="l"/>
              </a:tabLst>
            </a:pPr>
            <a:r>
              <a:rPr sz="1800" spc="-10" dirty="0">
                <a:latin typeface="Arial MT"/>
              </a:rPr>
              <a:t>Les versions Cloud et	Entreprise de Terraform offrent une registry privée aux  utilisateurs authentifiés</a:t>
            </a:r>
          </a:p>
        </p:txBody>
      </p:sp>
    </p:spTree>
    <p:extLst>
      <p:ext uri="{BB962C8B-B14F-4D97-AF65-F5344CB8AC3E}">
        <p14:creationId xmlns:p14="http://schemas.microsoft.com/office/powerpoint/2010/main" val="1484211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Terraform</a:t>
            </a:r>
            <a:r>
              <a:rPr lang="fr-FR" dirty="0"/>
              <a:t> ?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Et de manière concrète ? 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6508125-4ACB-F603-CE9C-62D315A94DAE}"/>
              </a:ext>
            </a:extLst>
          </p:cNvPr>
          <p:cNvSpPr txBox="1"/>
          <p:nvPr/>
        </p:nvSpPr>
        <p:spPr>
          <a:xfrm>
            <a:off x="546007" y="1080439"/>
            <a:ext cx="16303625" cy="315727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40"/>
              </a:spcBef>
            </a:pPr>
            <a:r>
              <a:rPr sz="1800" spc="5" dirty="0">
                <a:latin typeface="Arial MT"/>
                <a:cs typeface="Arial MT"/>
              </a:rPr>
              <a:t>Avant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tout,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un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outil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en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b="1" spc="10" dirty="0">
                <a:solidFill>
                  <a:schemeClr val="bg2"/>
                </a:solidFill>
                <a:latin typeface="Arial"/>
                <a:cs typeface="Arial"/>
              </a:rPr>
              <a:t>ligne</a:t>
            </a:r>
            <a:r>
              <a:rPr sz="1800" b="1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20" dirty="0">
                <a:solidFill>
                  <a:schemeClr val="bg2"/>
                </a:solidFill>
                <a:latin typeface="Arial"/>
                <a:cs typeface="Arial"/>
              </a:rPr>
              <a:t>de</a:t>
            </a:r>
            <a:r>
              <a:rPr sz="1800" b="1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20" dirty="0">
                <a:solidFill>
                  <a:schemeClr val="bg2"/>
                </a:solidFill>
                <a:latin typeface="Arial"/>
                <a:cs typeface="Arial"/>
              </a:rPr>
              <a:t>commande</a:t>
            </a:r>
            <a:endParaRPr sz="1800" dirty="0">
              <a:solidFill>
                <a:schemeClr val="bg2"/>
              </a:solidFill>
              <a:latin typeface="Arial"/>
              <a:cs typeface="Arial"/>
            </a:endParaRPr>
          </a:p>
          <a:p>
            <a:pPr marL="12700" marR="3898265">
              <a:lnSpc>
                <a:spcPct val="150000"/>
              </a:lnSpc>
              <a:spcBef>
                <a:spcPts val="160"/>
              </a:spcBef>
            </a:pPr>
            <a:r>
              <a:rPr sz="1800" spc="-20" dirty="0">
                <a:latin typeface="Arial MT"/>
                <a:cs typeface="Arial MT"/>
              </a:rPr>
              <a:t>Terraform </a:t>
            </a:r>
            <a:r>
              <a:rPr sz="1800" spc="15" dirty="0">
                <a:latin typeface="Arial MT"/>
                <a:cs typeface="Arial MT"/>
              </a:rPr>
              <a:t>s’installe sur un </a:t>
            </a:r>
            <a:r>
              <a:rPr sz="1800" b="1" spc="15" dirty="0">
                <a:solidFill>
                  <a:schemeClr val="bg2"/>
                </a:solidFill>
                <a:latin typeface="Arial"/>
                <a:cs typeface="Arial"/>
              </a:rPr>
              <a:t>poste </a:t>
            </a:r>
            <a:r>
              <a:rPr sz="1800" b="1" spc="20" dirty="0">
                <a:solidFill>
                  <a:schemeClr val="bg2"/>
                </a:solidFill>
                <a:latin typeface="Arial"/>
                <a:cs typeface="Arial"/>
              </a:rPr>
              <a:t>de </a:t>
            </a:r>
            <a:r>
              <a:rPr sz="1800" b="1" spc="15" dirty="0">
                <a:solidFill>
                  <a:schemeClr val="bg2"/>
                </a:solidFill>
                <a:latin typeface="Arial"/>
                <a:cs typeface="Arial"/>
              </a:rPr>
              <a:t>travail </a:t>
            </a:r>
            <a:r>
              <a:rPr sz="1800" spc="15" dirty="0">
                <a:latin typeface="Arial MT"/>
                <a:cs typeface="Arial MT"/>
              </a:rPr>
              <a:t>pouvant accéder au service </a:t>
            </a:r>
            <a:r>
              <a:rPr sz="1800" spc="20" dirty="0">
                <a:latin typeface="Arial MT"/>
                <a:cs typeface="Arial MT"/>
              </a:rPr>
              <a:t>à </a:t>
            </a:r>
            <a:r>
              <a:rPr sz="1800" spc="10" dirty="0" err="1">
                <a:latin typeface="Arial MT"/>
                <a:cs typeface="Arial MT"/>
              </a:rPr>
              <a:t>inte</a:t>
            </a:r>
            <a:r>
              <a:rPr lang="fr-FR" sz="1800" spc="10" dirty="0">
                <a:latin typeface="Arial MT"/>
                <a:cs typeface="Arial MT"/>
              </a:rPr>
              <a:t>r</a:t>
            </a:r>
            <a:r>
              <a:rPr sz="1800" spc="10" dirty="0">
                <a:latin typeface="Arial MT"/>
                <a:cs typeface="Arial MT"/>
              </a:rPr>
              <a:t>roger</a:t>
            </a:r>
            <a:r>
              <a:rPr lang="fr-FR" sz="1800" spc="10" dirty="0">
                <a:latin typeface="Arial MT"/>
                <a:cs typeface="Arial MT"/>
              </a:rPr>
              <a:t>.</a:t>
            </a:r>
          </a:p>
          <a:p>
            <a:pPr marL="12700" marR="3898265">
              <a:lnSpc>
                <a:spcPct val="150000"/>
              </a:lnSpc>
              <a:spcBef>
                <a:spcPts val="160"/>
              </a:spcBef>
            </a:pP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7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Terraform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pilote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toutes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20" dirty="0">
                <a:latin typeface="Arial MT"/>
                <a:cs typeface="Arial MT"/>
              </a:rPr>
              <a:t>ses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ressources:</a:t>
            </a:r>
            <a:endParaRPr sz="1800" dirty="0">
              <a:latin typeface="Arial MT"/>
              <a:cs typeface="Arial MT"/>
            </a:endParaRPr>
          </a:p>
          <a:p>
            <a:pPr marL="1017905" indent="-705485">
              <a:lnSpc>
                <a:spcPct val="150000"/>
              </a:lnSpc>
              <a:buClr>
                <a:srgbClr val="00A9C5"/>
              </a:buClr>
              <a:buChar char="○"/>
              <a:tabLst>
                <a:tab pos="1017905" algn="l"/>
                <a:tab pos="1018540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Via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appels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d’</a:t>
            </a:r>
            <a:r>
              <a:rPr sz="1800" b="1" spc="15" dirty="0">
                <a:solidFill>
                  <a:schemeClr val="bg2"/>
                </a:solidFill>
                <a:latin typeface="Arial"/>
                <a:cs typeface="Arial"/>
              </a:rPr>
              <a:t>API</a:t>
            </a:r>
            <a:r>
              <a:rPr sz="1800" b="1" spc="10" dirty="0">
                <a:solidFill>
                  <a:srgbClr val="139BBA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sur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les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différents 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providers</a:t>
            </a:r>
            <a:endParaRPr sz="1800" dirty="0">
              <a:latin typeface="Arial MT"/>
              <a:cs typeface="Arial MT"/>
            </a:endParaRPr>
          </a:p>
          <a:p>
            <a:pPr marL="1017905" indent="-705485">
              <a:lnSpc>
                <a:spcPct val="150000"/>
              </a:lnSpc>
              <a:spcBef>
                <a:spcPts val="75"/>
              </a:spcBef>
              <a:buClr>
                <a:srgbClr val="00A9C5"/>
              </a:buClr>
              <a:buChar char="○"/>
              <a:tabLst>
                <a:tab pos="1017905" algn="l"/>
                <a:tab pos="1018540" algn="l"/>
              </a:tabLst>
            </a:pP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Chaque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provider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est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indépendant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autres</a:t>
            </a:r>
            <a:endParaRPr sz="1800" dirty="0">
              <a:latin typeface="Arial MT"/>
              <a:cs typeface="Arial MT"/>
            </a:endParaRPr>
          </a:p>
          <a:p>
            <a:pPr marL="1017905" indent="-705485">
              <a:lnSpc>
                <a:spcPct val="150000"/>
              </a:lnSpc>
              <a:spcBef>
                <a:spcPts val="35"/>
              </a:spcBef>
              <a:buChar char="○"/>
              <a:tabLst>
                <a:tab pos="1017905" algn="l"/>
                <a:tab pos="1018540" algn="l"/>
              </a:tabLst>
            </a:pPr>
            <a:r>
              <a:rPr sz="1800" spc="15" dirty="0">
                <a:solidFill>
                  <a:srgbClr val="31373B"/>
                </a:solidFill>
                <a:latin typeface="Arial MT"/>
                <a:cs typeface="Arial MT"/>
              </a:rPr>
              <a:t>Sans</a:t>
            </a:r>
            <a:r>
              <a:rPr sz="1800" spc="-3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10" dirty="0">
                <a:solidFill>
                  <a:srgbClr val="31373B"/>
                </a:solidFill>
                <a:latin typeface="Arial MT"/>
                <a:cs typeface="Arial MT"/>
              </a:rPr>
              <a:t>agent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50000"/>
              </a:lnSpc>
              <a:spcBef>
                <a:spcPts val="1695"/>
              </a:spcBef>
            </a:pPr>
            <a:r>
              <a:rPr sz="1800" spc="-20" dirty="0">
                <a:latin typeface="Arial MT"/>
                <a:cs typeface="Arial MT"/>
              </a:rPr>
              <a:t>Terraform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lit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les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b="1" spc="15" dirty="0">
                <a:solidFill>
                  <a:schemeClr val="bg2"/>
                </a:solidFill>
                <a:latin typeface="Arial"/>
                <a:cs typeface="Arial"/>
              </a:rPr>
              <a:t>fichiers</a:t>
            </a:r>
            <a:r>
              <a:rPr sz="1800" b="1" spc="20" dirty="0">
                <a:solidFill>
                  <a:schemeClr val="bg2"/>
                </a:solidFill>
                <a:latin typeface="Arial"/>
                <a:cs typeface="Arial"/>
              </a:rPr>
              <a:t> de</a:t>
            </a:r>
            <a:r>
              <a:rPr sz="1800" b="1" spc="1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b="1" spc="10" dirty="0">
                <a:solidFill>
                  <a:schemeClr val="bg2"/>
                </a:solidFill>
                <a:latin typeface="Arial"/>
                <a:cs typeface="Arial"/>
              </a:rPr>
              <a:t>description</a:t>
            </a:r>
            <a:r>
              <a:rPr sz="1800" b="1" spc="50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800" spc="15" dirty="0">
                <a:latin typeface="Arial MT"/>
                <a:cs typeface="Arial MT"/>
              </a:rPr>
              <a:t>contenant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les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informations</a:t>
            </a:r>
            <a:r>
              <a:rPr sz="1800" spc="15" dirty="0">
                <a:latin typeface="Arial MT"/>
                <a:cs typeface="Arial MT"/>
              </a:rPr>
              <a:t> de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configuration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et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5" dirty="0">
                <a:latin typeface="Arial MT"/>
                <a:cs typeface="Arial MT"/>
              </a:rPr>
              <a:t>ordonnance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les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10" dirty="0">
                <a:latin typeface="Arial MT"/>
                <a:cs typeface="Arial MT"/>
              </a:rPr>
              <a:t>appels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0" name="object 3">
            <a:extLst>
              <a:ext uri="{FF2B5EF4-FFF2-40B4-BE49-F238E27FC236}">
                <a16:creationId xmlns:a16="http://schemas.microsoft.com/office/drawing/2014/main" id="{7DD5B173-53F9-6376-CC6A-CCE9A9AFCB3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2008" y="4192099"/>
            <a:ext cx="8467364" cy="245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630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Gestion du lock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757BD97-7278-F89B-C2AD-FA0D42EFB642}"/>
              </a:ext>
            </a:extLst>
          </p:cNvPr>
          <p:cNvSpPr txBox="1"/>
          <p:nvPr/>
        </p:nvSpPr>
        <p:spPr>
          <a:xfrm>
            <a:off x="456703" y="1998291"/>
            <a:ext cx="11341598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2765" marR="2785745" indent="-520700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SzPct val="91549"/>
              <a:buFont typeface="SimSun"/>
              <a:buChar char="◉"/>
              <a:tabLst>
                <a:tab pos="533400" algn="l"/>
              </a:tabLst>
            </a:pPr>
            <a:r>
              <a:rPr lang="fr-FR" sz="1800" spc="-10" dirty="0">
                <a:latin typeface="Arial MT"/>
                <a:cs typeface="Arial MT"/>
              </a:rPr>
              <a:t>Lors du fail d’un </a:t>
            </a:r>
            <a:r>
              <a:rPr lang="fr-FR" sz="1800" spc="-10" dirty="0" err="1">
                <a:latin typeface="Arial MT"/>
                <a:cs typeface="Arial MT"/>
              </a:rPr>
              <a:t>apply</a:t>
            </a:r>
            <a:r>
              <a:rPr lang="fr-FR" sz="1800" spc="-10" dirty="0">
                <a:latin typeface="Arial MT"/>
                <a:cs typeface="Arial MT"/>
              </a:rPr>
              <a:t> lié à une coupure réseau ou un arrêt brutal de </a:t>
            </a:r>
            <a:r>
              <a:rPr lang="fr-FR" sz="1800" spc="-10" dirty="0" err="1">
                <a:latin typeface="Arial MT"/>
                <a:cs typeface="Arial MT"/>
              </a:rPr>
              <a:t>terraform</a:t>
            </a:r>
            <a:r>
              <a:rPr lang="fr-FR" sz="1800" spc="-10" dirty="0">
                <a:latin typeface="Arial MT"/>
                <a:cs typeface="Arial MT"/>
              </a:rPr>
              <a:t>  (plusieurs ctrl + c), un lock peut trainer sur la </a:t>
            </a:r>
            <a:r>
              <a:rPr lang="fr-FR" sz="1800" spc="-10" dirty="0" err="1">
                <a:latin typeface="Arial MT"/>
                <a:cs typeface="Arial MT"/>
              </a:rPr>
              <a:t>topology</a:t>
            </a:r>
            <a:endParaRPr lang="fr-FR" sz="1800" spc="-10" dirty="0">
              <a:latin typeface="Arial MT"/>
              <a:cs typeface="Arial M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889C88-37CA-BE10-E88C-6D0550B9B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42" y="2564472"/>
            <a:ext cx="11918564" cy="2605923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78B39170-8555-88A3-2B61-A7C61F0BA6E0}"/>
              </a:ext>
            </a:extLst>
          </p:cNvPr>
          <p:cNvSpPr txBox="1"/>
          <p:nvPr/>
        </p:nvSpPr>
        <p:spPr>
          <a:xfrm>
            <a:off x="456703" y="5447394"/>
            <a:ext cx="1610677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Plutôt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que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d’éditer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service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gérant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lock</a:t>
            </a:r>
            <a:r>
              <a:rPr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(Dynamodb,</a:t>
            </a:r>
            <a:r>
              <a:rPr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GCS,</a:t>
            </a:r>
            <a:r>
              <a:rPr sz="1800" spc="-19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AzureBlob,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…)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F22A67F-212E-80E5-3C2F-F9A8602E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5868684"/>
            <a:ext cx="10261600" cy="71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496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91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Je n’éditerai jamais le </a:t>
            </a:r>
            <a:r>
              <a:rPr lang="fr-FR" dirty="0" err="1"/>
              <a:t>tfstate</a:t>
            </a:r>
            <a:r>
              <a:rPr lang="fr-FR" dirty="0"/>
              <a:t> …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FA9778-C6EE-160C-4CCC-A78BDB92657C}"/>
              </a:ext>
            </a:extLst>
          </p:cNvPr>
          <p:cNvSpPr txBox="1"/>
          <p:nvPr/>
        </p:nvSpPr>
        <p:spPr>
          <a:xfrm>
            <a:off x="1407067" y="1202250"/>
            <a:ext cx="9133205" cy="45402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3900"/>
              </a:lnSpc>
              <a:spcBef>
                <a:spcPts val="95"/>
              </a:spcBef>
            </a:pPr>
            <a:r>
              <a:rPr sz="5250" b="1" spc="10" dirty="0">
                <a:solidFill>
                  <a:srgbClr val="31373B"/>
                </a:solidFill>
                <a:latin typeface="Arial"/>
                <a:cs typeface="Arial"/>
              </a:rPr>
              <a:t>Je</a:t>
            </a:r>
            <a:r>
              <a:rPr sz="5250" b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31373B"/>
                </a:solidFill>
                <a:latin typeface="Arial"/>
                <a:cs typeface="Arial"/>
              </a:rPr>
              <a:t>n’éditerai</a:t>
            </a:r>
            <a:r>
              <a:rPr sz="5250" b="1" spc="-1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jamais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le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31373B"/>
                </a:solidFill>
                <a:latin typeface="Arial"/>
                <a:cs typeface="Arial"/>
              </a:rPr>
              <a:t>tfstate </a:t>
            </a:r>
            <a:r>
              <a:rPr sz="5250" b="1" spc="-144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31373B"/>
                </a:solidFill>
                <a:latin typeface="Arial"/>
                <a:cs typeface="Arial"/>
              </a:rPr>
              <a:t>Je</a:t>
            </a:r>
            <a:r>
              <a:rPr sz="5250" b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31373B"/>
                </a:solidFill>
                <a:latin typeface="Arial"/>
                <a:cs typeface="Arial"/>
              </a:rPr>
              <a:t>n’éditerai</a:t>
            </a:r>
            <a:r>
              <a:rPr sz="5250" b="1" spc="-1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jamais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le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31373B"/>
                </a:solidFill>
                <a:latin typeface="Arial"/>
                <a:cs typeface="Arial"/>
              </a:rPr>
              <a:t>tfstate </a:t>
            </a:r>
            <a:r>
              <a:rPr sz="5250" b="1" spc="-144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31373B"/>
                </a:solidFill>
                <a:latin typeface="Arial"/>
                <a:cs typeface="Arial"/>
              </a:rPr>
              <a:t>Je</a:t>
            </a:r>
            <a:r>
              <a:rPr sz="5250" b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31373B"/>
                </a:solidFill>
                <a:latin typeface="Arial"/>
                <a:cs typeface="Arial"/>
              </a:rPr>
              <a:t>n’éditerai</a:t>
            </a:r>
            <a:r>
              <a:rPr sz="5250" b="1" spc="-1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jamais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le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31373B"/>
                </a:solidFill>
                <a:latin typeface="Arial"/>
                <a:cs typeface="Arial"/>
              </a:rPr>
              <a:t>tfstate </a:t>
            </a:r>
            <a:r>
              <a:rPr sz="5250" b="1" spc="-144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31373B"/>
                </a:solidFill>
                <a:latin typeface="Arial"/>
                <a:cs typeface="Arial"/>
              </a:rPr>
              <a:t>Je</a:t>
            </a:r>
            <a:r>
              <a:rPr sz="5250" b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dirty="0">
                <a:solidFill>
                  <a:srgbClr val="31373B"/>
                </a:solidFill>
                <a:latin typeface="Arial"/>
                <a:cs typeface="Arial"/>
              </a:rPr>
              <a:t>n’éditerai</a:t>
            </a:r>
            <a:r>
              <a:rPr sz="5250" b="1" spc="-1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jamais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solidFill>
                  <a:srgbClr val="31373B"/>
                </a:solidFill>
                <a:latin typeface="Arial"/>
                <a:cs typeface="Arial"/>
              </a:rPr>
              <a:t>le</a:t>
            </a:r>
            <a:r>
              <a:rPr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sz="5250" b="1" spc="10" dirty="0" err="1">
                <a:solidFill>
                  <a:srgbClr val="31373B"/>
                </a:solidFill>
                <a:latin typeface="Arial"/>
                <a:cs typeface="Arial"/>
              </a:rPr>
              <a:t>tfstate</a:t>
            </a:r>
            <a:r>
              <a:rPr lang="fr-FR" sz="5250" b="1" spc="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5250" b="1" spc="-144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5250" b="1" spc="10" dirty="0">
                <a:solidFill>
                  <a:srgbClr val="31373B"/>
                </a:solidFill>
                <a:latin typeface="Arial"/>
                <a:cs typeface="Arial"/>
              </a:rPr>
              <a:t>Je</a:t>
            </a:r>
            <a:r>
              <a:rPr lang="fr-FR" sz="5250" b="1" spc="-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5250" b="1" dirty="0">
                <a:solidFill>
                  <a:srgbClr val="31373B"/>
                </a:solidFill>
                <a:latin typeface="Arial"/>
                <a:cs typeface="Arial"/>
              </a:rPr>
              <a:t>n’éditerai</a:t>
            </a:r>
            <a:r>
              <a:rPr lang="fr-FR" sz="5250" b="1" spc="-15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5250" b="1" spc="5" dirty="0">
                <a:solidFill>
                  <a:srgbClr val="31373B"/>
                </a:solidFill>
                <a:latin typeface="Arial"/>
                <a:cs typeface="Arial"/>
              </a:rPr>
              <a:t>jamais</a:t>
            </a:r>
            <a:r>
              <a:rPr lang="fr-FR"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5250" b="1" spc="5" dirty="0">
                <a:solidFill>
                  <a:srgbClr val="31373B"/>
                </a:solidFill>
                <a:latin typeface="Arial"/>
                <a:cs typeface="Arial"/>
              </a:rPr>
              <a:t>le</a:t>
            </a:r>
            <a:r>
              <a:rPr lang="fr-FR" sz="5250" b="1" spc="-10" dirty="0">
                <a:solidFill>
                  <a:srgbClr val="31373B"/>
                </a:solidFill>
                <a:latin typeface="Arial"/>
                <a:cs typeface="Arial"/>
              </a:rPr>
              <a:t> </a:t>
            </a:r>
            <a:r>
              <a:rPr lang="fr-FR" sz="5250" b="1" spc="10" dirty="0" err="1">
                <a:solidFill>
                  <a:srgbClr val="31373B"/>
                </a:solidFill>
                <a:latin typeface="Arial"/>
                <a:cs typeface="Arial"/>
              </a:rPr>
              <a:t>tfstate</a:t>
            </a:r>
            <a:endParaRPr sz="52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13624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state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FA9778-C6EE-160C-4CCC-A78BDB92657C}"/>
              </a:ext>
            </a:extLst>
          </p:cNvPr>
          <p:cNvSpPr txBox="1"/>
          <p:nvPr/>
        </p:nvSpPr>
        <p:spPr>
          <a:xfrm>
            <a:off x="1407067" y="1202250"/>
            <a:ext cx="9133205" cy="41133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221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Commande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CLI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permettant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manager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fichier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tfstate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211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Usage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 err="1">
                <a:solidFill>
                  <a:srgbClr val="31373B"/>
                </a:solidFill>
                <a:latin typeface="Courier New"/>
                <a:cs typeface="Courier New"/>
              </a:rPr>
              <a:t>terraform</a:t>
            </a:r>
            <a:r>
              <a:rPr lang="fr-FR" sz="180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Courier New"/>
                <a:cs typeface="Courier New"/>
              </a:rPr>
              <a:t>state `cmd`</a:t>
            </a:r>
            <a:r>
              <a:rPr lang="fr-FR" sz="180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Courier New"/>
                <a:cs typeface="Courier New"/>
              </a:rPr>
              <a:t>[options] PATH</a:t>
            </a:r>
            <a:endParaRPr lang="fr-FR" sz="1800" dirty="0">
              <a:latin typeface="Courier New"/>
              <a:cs typeface="Courier New"/>
            </a:endParaRPr>
          </a:p>
          <a:p>
            <a:pPr marL="1825625" lvl="1" indent="-762635">
              <a:lnSpc>
                <a:spcPct val="100000"/>
              </a:lnSpc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List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: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 Liste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les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resources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du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tfsfate</a:t>
            </a:r>
            <a:endParaRPr lang="fr-FR" sz="1800" dirty="0">
              <a:latin typeface="Arial MT"/>
              <a:cs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</a:rPr>
              <a:t>Mv : Déplace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resource</a:t>
            </a:r>
            <a:r>
              <a:rPr lang="fr-FR" sz="1800" spc="-5" dirty="0">
                <a:solidFill>
                  <a:srgbClr val="31373B"/>
                </a:solidFill>
                <a:latin typeface="Arial MT"/>
              </a:rPr>
              <a:t>/modules vers un autre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tfstate</a:t>
            </a:r>
            <a:endParaRPr lang="fr-FR" sz="1800" spc="-5" dirty="0">
              <a:solidFill>
                <a:srgbClr val="31373B"/>
              </a:solidFill>
              <a:latin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</a:rPr>
              <a:t>Pull : Télécharge et affiche le contenu du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tfstate</a:t>
            </a:r>
            <a:endParaRPr lang="fr-FR" sz="1800" spc="-5" dirty="0">
              <a:solidFill>
                <a:srgbClr val="31373B"/>
              </a:solidFill>
              <a:latin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</a:rPr>
              <a:t>Push :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Upload</a:t>
            </a:r>
            <a:r>
              <a:rPr lang="fr-FR" sz="1800" spc="-5" dirty="0">
                <a:solidFill>
                  <a:srgbClr val="31373B"/>
                </a:solidFill>
                <a:latin typeface="Arial MT"/>
              </a:rPr>
              <a:t> le contenu d’un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tfstate</a:t>
            </a:r>
            <a:r>
              <a:rPr lang="fr-FR" sz="1800" spc="-5" dirty="0">
                <a:solidFill>
                  <a:srgbClr val="31373B"/>
                </a:solidFill>
                <a:latin typeface="Arial MT"/>
              </a:rPr>
              <a:t> local sur un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remote</a:t>
            </a:r>
            <a:endParaRPr lang="fr-FR" sz="1800" spc="-5" dirty="0">
              <a:solidFill>
                <a:srgbClr val="31373B"/>
              </a:solidFill>
              <a:latin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Rm</a:t>
            </a:r>
            <a:r>
              <a:rPr lang="fr-FR" sz="1800" spc="-5" dirty="0">
                <a:solidFill>
                  <a:srgbClr val="31373B"/>
                </a:solidFill>
                <a:latin typeface="Arial MT"/>
              </a:rPr>
              <a:t> : Supprime des items d’un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tfstate</a:t>
            </a:r>
            <a:endParaRPr lang="fr-FR" sz="1800" spc="-5" dirty="0">
              <a:solidFill>
                <a:srgbClr val="31373B"/>
              </a:solidFill>
              <a:latin typeface="Arial MT"/>
            </a:endParaRPr>
          </a:p>
          <a:p>
            <a:pPr marL="1825625" lvl="1" indent="-762635">
              <a:spcBef>
                <a:spcPts val="2110"/>
              </a:spcBef>
              <a:buClr>
                <a:schemeClr val="bg2"/>
              </a:buClr>
              <a:buSzPct val="78873"/>
              <a:buFont typeface="Leelawadee UI Semilight"/>
              <a:buChar char="&gt;"/>
              <a:tabLst>
                <a:tab pos="1825625" algn="l"/>
                <a:tab pos="1826260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</a:rPr>
              <a:t>Show : Affiche le contenu d’un item d’un </a:t>
            </a:r>
            <a:r>
              <a:rPr lang="fr-FR" sz="1800" spc="-5" dirty="0" err="1">
                <a:solidFill>
                  <a:srgbClr val="31373B"/>
                </a:solidFill>
                <a:latin typeface="Arial MT"/>
              </a:rPr>
              <a:t>tfstate</a:t>
            </a:r>
            <a:endParaRPr lang="fr-FR" sz="1800" spc="-5" dirty="0">
              <a:solidFill>
                <a:srgbClr val="31373B"/>
              </a:solidFill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672487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93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Terraform</a:t>
            </a:r>
            <a:r>
              <a:rPr lang="fr-FR" dirty="0"/>
              <a:t> import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FA9778-C6EE-160C-4CCC-A78BDB92657C}"/>
              </a:ext>
            </a:extLst>
          </p:cNvPr>
          <p:cNvSpPr txBox="1"/>
          <p:nvPr/>
        </p:nvSpPr>
        <p:spPr>
          <a:xfrm>
            <a:off x="1407067" y="1202250"/>
            <a:ext cx="9133205" cy="1363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785" indent="-807720">
              <a:lnSpc>
                <a:spcPct val="100000"/>
              </a:lnSpc>
              <a:spcBef>
                <a:spcPts val="725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Permet d’importer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dans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tfstate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des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resources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non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managées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par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 err="1">
                <a:solidFill>
                  <a:srgbClr val="31373B"/>
                </a:solidFill>
                <a:latin typeface="Arial MT"/>
                <a:cs typeface="Arial MT"/>
              </a:rPr>
              <a:t>terraform</a:t>
            </a:r>
            <a:endParaRPr lang="fr-FR" sz="1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spcBef>
                <a:spcPts val="630"/>
              </a:spcBef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Le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code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5" dirty="0" err="1">
                <a:solidFill>
                  <a:srgbClr val="31373B"/>
                </a:solidFill>
                <a:latin typeface="Arial MT"/>
                <a:cs typeface="Arial MT"/>
              </a:rPr>
              <a:t>topology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n’est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pas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généré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(mais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des</a:t>
            </a:r>
            <a:r>
              <a:rPr lang="fr-FR" sz="180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outils</a:t>
            </a:r>
            <a:r>
              <a:rPr lang="fr-FR" sz="1800" spc="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existent)</a:t>
            </a:r>
            <a:endParaRPr lang="fr-FR"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A9C5"/>
              </a:buClr>
              <a:buFont typeface="SimSun"/>
              <a:buChar char="◉"/>
            </a:pPr>
            <a:endParaRPr lang="fr-FR" sz="2800" dirty="0">
              <a:latin typeface="Arial MT"/>
              <a:cs typeface="Arial MT"/>
            </a:endParaRPr>
          </a:p>
          <a:p>
            <a:pPr marL="819785" indent="-807720">
              <a:lnSpc>
                <a:spcPct val="100000"/>
              </a:lnSpc>
              <a:buClr>
                <a:schemeClr val="bg2"/>
              </a:buClr>
              <a:buSzPct val="78873"/>
              <a:buFont typeface="SimSun"/>
              <a:buChar char="◉"/>
              <a:tabLst>
                <a:tab pos="819785" algn="l"/>
                <a:tab pos="820419" algn="l"/>
              </a:tabLst>
            </a:pPr>
            <a:r>
              <a:rPr lang="fr-FR" sz="1800" spc="-10" dirty="0">
                <a:solidFill>
                  <a:srgbClr val="31373B"/>
                </a:solidFill>
                <a:latin typeface="Arial MT"/>
                <a:cs typeface="Arial MT"/>
              </a:rPr>
              <a:t>Usage:</a:t>
            </a:r>
            <a:r>
              <a:rPr lang="fr-FR" sz="1800" spc="-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lang="fr-FR" sz="1600" spc="-5" dirty="0" err="1">
                <a:solidFill>
                  <a:srgbClr val="31373B"/>
                </a:solidFill>
                <a:latin typeface="Courier New"/>
                <a:cs typeface="Courier New"/>
              </a:rPr>
              <a:t>terraform</a:t>
            </a:r>
            <a:r>
              <a:rPr lang="fr-FR" sz="160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lang="fr-FR" sz="1600" spc="-5" dirty="0">
                <a:solidFill>
                  <a:srgbClr val="31373B"/>
                </a:solidFill>
                <a:latin typeface="Courier New"/>
                <a:cs typeface="Courier New"/>
              </a:rPr>
              <a:t>import [options]</a:t>
            </a:r>
            <a:r>
              <a:rPr lang="fr-FR" sz="160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lang="fr-FR" sz="1600" spc="-5" dirty="0">
                <a:solidFill>
                  <a:srgbClr val="31373B"/>
                </a:solidFill>
                <a:latin typeface="Courier New"/>
                <a:cs typeface="Courier New"/>
              </a:rPr>
              <a:t>ADDRESS</a:t>
            </a:r>
            <a:r>
              <a:rPr lang="fr-FR" sz="1600" dirty="0">
                <a:solidFill>
                  <a:srgbClr val="31373B"/>
                </a:solidFill>
                <a:latin typeface="Courier New"/>
                <a:cs typeface="Courier New"/>
              </a:rPr>
              <a:t> </a:t>
            </a:r>
            <a:r>
              <a:rPr lang="fr-FR" sz="1600" spc="-5" dirty="0">
                <a:solidFill>
                  <a:srgbClr val="31373B"/>
                </a:solidFill>
                <a:latin typeface="Courier New"/>
                <a:cs typeface="Courier New"/>
              </a:rPr>
              <a:t>ID</a:t>
            </a:r>
            <a:endParaRPr lang="fr-FR" sz="1800" spc="-5" dirty="0">
              <a:solidFill>
                <a:srgbClr val="31373B"/>
              </a:solidFill>
              <a:latin typeface="Arial M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BC9F0D5-AADF-600A-DF4F-3CB1C6DA3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3162059"/>
            <a:ext cx="10769600" cy="175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140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6502C6-13EC-5B59-0D76-DD7E0B84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36DD50-5B53-458A-957C-9C64FF8D20CF}" type="slidenum">
              <a:rPr lang="fr-FR" smtClean="0"/>
              <a:pPr/>
              <a:t>94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4118C26-EC02-C447-7235-79441CB77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Passage à l’échelle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644759E-F4AF-4057-E58F-B2AFCB723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Je n’éditerai jamais le </a:t>
            </a:r>
            <a:r>
              <a:rPr lang="fr-FR" dirty="0" err="1"/>
              <a:t>tfstate</a:t>
            </a:r>
            <a:r>
              <a:rPr lang="fr-FR" dirty="0"/>
              <a:t> …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3F6574F-E73C-D2F5-F1B9-B425CDF6D77A}"/>
              </a:ext>
            </a:extLst>
          </p:cNvPr>
          <p:cNvSpPr txBox="1"/>
          <p:nvPr/>
        </p:nvSpPr>
        <p:spPr>
          <a:xfrm>
            <a:off x="362205" y="1586425"/>
            <a:ext cx="11294032" cy="2015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8030" marR="5080" indent="-735965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Permet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de voir en </a:t>
            </a:r>
            <a:r>
              <a:rPr sz="1800" spc="-10" dirty="0" err="1">
                <a:solidFill>
                  <a:srgbClr val="31373B"/>
                </a:solidFill>
                <a:latin typeface="Arial MT"/>
                <a:cs typeface="Arial MT"/>
              </a:rPr>
              <a:t>détails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endParaRPr lang="fr-FR" sz="1800" spc="-10" dirty="0">
              <a:solidFill>
                <a:srgbClr val="31373B"/>
              </a:solidFill>
              <a:latin typeface="Arial MT"/>
              <a:cs typeface="Arial MT"/>
            </a:endParaRPr>
          </a:p>
          <a:p>
            <a:pPr marL="12065" marR="5080">
              <a:lnSpc>
                <a:spcPct val="100000"/>
              </a:lnSpc>
              <a:spcBef>
                <a:spcPts val="95"/>
              </a:spcBef>
              <a:buClr>
                <a:schemeClr val="bg2"/>
              </a:buClr>
              <a:tabLst>
                <a:tab pos="748030" algn="l"/>
                <a:tab pos="748665" algn="l"/>
              </a:tabLst>
            </a:pP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les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appels </a:t>
            </a:r>
            <a:r>
              <a:rPr sz="1800" spc="-97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aux</a:t>
            </a:r>
            <a:r>
              <a:rPr sz="1800" spc="-204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APIs</a:t>
            </a:r>
            <a:r>
              <a:rPr sz="1800" spc="-15" dirty="0">
                <a:solidFill>
                  <a:srgbClr val="31373B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1373B"/>
                </a:solidFill>
                <a:latin typeface="Arial MT"/>
                <a:cs typeface="Arial MT"/>
              </a:rPr>
              <a:t>du</a:t>
            </a:r>
            <a:r>
              <a:rPr sz="1800" spc="-10" dirty="0">
                <a:solidFill>
                  <a:srgbClr val="31373B"/>
                </a:solidFill>
                <a:latin typeface="Arial MT"/>
                <a:cs typeface="Arial MT"/>
              </a:rPr>
              <a:t> provider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A9C5"/>
              </a:buClr>
              <a:buFont typeface="SimSun"/>
              <a:buChar char="◉"/>
            </a:pPr>
            <a:endParaRPr sz="1800" dirty="0">
              <a:latin typeface="Arial MT"/>
              <a:cs typeface="Arial MT"/>
            </a:endParaRPr>
          </a:p>
          <a:p>
            <a:pPr marL="748030" marR="5080" indent="-735965">
              <a:spcBef>
                <a:spcPts val="95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Très pratique lors </a:t>
            </a:r>
            <a:r>
              <a:rPr sz="1800" spc="-10" dirty="0" err="1">
                <a:solidFill>
                  <a:srgbClr val="31373B"/>
                </a:solidFill>
                <a:latin typeface="Arial MT"/>
              </a:rPr>
              <a:t>d’erreurs</a:t>
            </a:r>
            <a:r>
              <a:rPr sz="1800" spc="-10" dirty="0">
                <a:solidFill>
                  <a:srgbClr val="31373B"/>
                </a:solidFill>
                <a:latin typeface="Arial MT"/>
              </a:rPr>
              <a:t> </a:t>
            </a:r>
            <a:r>
              <a:rPr sz="1800" spc="-10" dirty="0" err="1">
                <a:solidFill>
                  <a:srgbClr val="31373B"/>
                </a:solidFill>
                <a:latin typeface="Arial MT"/>
              </a:rPr>
              <a:t>d'autorisation</a:t>
            </a:r>
            <a:endParaRPr lang="fr-FR" sz="1800" spc="-10" dirty="0">
              <a:solidFill>
                <a:srgbClr val="31373B"/>
              </a:solidFill>
              <a:latin typeface="Arial MT"/>
            </a:endParaRPr>
          </a:p>
          <a:p>
            <a:pPr marL="748030" marR="5080" indent="-735965">
              <a:spcBef>
                <a:spcPts val="95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endParaRPr sz="1800" spc="-10" dirty="0">
              <a:solidFill>
                <a:srgbClr val="31373B"/>
              </a:solidFill>
              <a:latin typeface="Arial MT"/>
            </a:endParaRPr>
          </a:p>
          <a:p>
            <a:pPr marL="748030" marR="5080" indent="-735965">
              <a:spcBef>
                <a:spcPts val="95"/>
              </a:spcBef>
              <a:buClr>
                <a:schemeClr val="bg2"/>
              </a:buClr>
              <a:buFont typeface="SimSun"/>
              <a:buChar char="◉"/>
              <a:tabLst>
                <a:tab pos="748030" algn="l"/>
                <a:tab pos="748665" algn="l"/>
              </a:tabLst>
            </a:pPr>
            <a:r>
              <a:rPr sz="1800" spc="-10" dirty="0">
                <a:solidFill>
                  <a:srgbClr val="31373B"/>
                </a:solidFill>
                <a:latin typeface="Arial MT"/>
              </a:rPr>
              <a:t>Fonctionne au travers de variables </a:t>
            </a:r>
            <a:endParaRPr lang="fr-FR" sz="1800" spc="-10" dirty="0">
              <a:solidFill>
                <a:srgbClr val="31373B"/>
              </a:solidFill>
              <a:latin typeface="Arial MT"/>
            </a:endParaRPr>
          </a:p>
          <a:p>
            <a:pPr marL="12065" marR="5080">
              <a:spcBef>
                <a:spcPts val="95"/>
              </a:spcBef>
              <a:buClr>
                <a:schemeClr val="bg2"/>
              </a:buClr>
              <a:tabLst>
                <a:tab pos="748030" algn="l"/>
                <a:tab pos="748665" algn="l"/>
              </a:tabLst>
            </a:pPr>
            <a:r>
              <a:rPr sz="1800" spc="-10" dirty="0" err="1">
                <a:solidFill>
                  <a:srgbClr val="31373B"/>
                </a:solidFill>
                <a:latin typeface="Arial MT"/>
              </a:rPr>
              <a:t>d’environnement</a:t>
            </a:r>
            <a:endParaRPr sz="1800" spc="-10" dirty="0">
              <a:solidFill>
                <a:srgbClr val="31373B"/>
              </a:solidFill>
              <a:latin typeface="Arial M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759D096-7C85-2D5C-9C9F-30ADAA7FF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1" y="724840"/>
            <a:ext cx="6267450" cy="597206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AE9FFAA-47EC-6F0A-7680-2180BF0F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72" y="4463305"/>
            <a:ext cx="3154574" cy="79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767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51B5EAE-0EED-4D5D-A4DC-D973A6D053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DA94EA0A-ACBA-4111-86C2-2AFBE05C72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BB874E6-F967-4BAD-AE72-D4C7C6B129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045" y="5079279"/>
            <a:ext cx="998962" cy="90988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8E53687-B966-400C-8CBA-ED78BCE094F4}"/>
              </a:ext>
            </a:extLst>
          </p:cNvPr>
          <p:cNvSpPr txBox="1"/>
          <p:nvPr/>
        </p:nvSpPr>
        <p:spPr>
          <a:xfrm>
            <a:off x="7079087" y="1478393"/>
            <a:ext cx="2312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79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Medium"/>
                <a:ea typeface="+mn-ea"/>
                <a:cs typeface="+mn-cs"/>
              </a:rPr>
              <a:t>Merci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3C52E0-11BC-42E3-8174-F7C6E168FBE6}"/>
              </a:ext>
            </a:extLst>
          </p:cNvPr>
          <p:cNvSpPr txBox="1"/>
          <p:nvPr/>
        </p:nvSpPr>
        <p:spPr>
          <a:xfrm>
            <a:off x="8505052" y="4638870"/>
            <a:ext cx="36259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79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Medium"/>
                <a:ea typeface="+mn-ea"/>
                <a:cs typeface="+mn-cs"/>
              </a:rPr>
              <a:t>Merci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7782EEB-D908-41DF-AB1F-773200436B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92" y="2131033"/>
            <a:ext cx="1415454" cy="128923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8AEC529-A623-461B-B17E-9CE8DA365E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60250" cy="787873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F4C5714-BDE3-4BC9-95CD-2FAB02F0DD7A}"/>
              </a:ext>
            </a:extLst>
          </p:cNvPr>
          <p:cNvSpPr txBox="1"/>
          <p:nvPr/>
        </p:nvSpPr>
        <p:spPr>
          <a:xfrm>
            <a:off x="1099912" y="2852459"/>
            <a:ext cx="3625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79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Medium"/>
                <a:ea typeface="+mn-ea"/>
                <a:cs typeface="+mn-cs"/>
              </a:rPr>
              <a:t>Merci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AED6C20-0174-4DBD-A2BF-A6A3C4187F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5440" y="487641"/>
            <a:ext cx="1415454" cy="128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28637"/>
      </p:ext>
    </p:extLst>
  </p:cSld>
  <p:clrMapOvr>
    <a:masterClrMapping/>
  </p:clrMapOvr>
</p:sld>
</file>

<file path=ppt/theme/theme1.xml><?xml version="1.0" encoding="utf-8"?>
<a:theme xmlns:a="http://schemas.openxmlformats.org/drawingml/2006/main" name="Présentation Adlere">
  <a:themeElements>
    <a:clrScheme name="Personnalisé 1">
      <a:dk1>
        <a:srgbClr val="000000"/>
      </a:dk1>
      <a:lt1>
        <a:sysClr val="window" lastClr="FFFFFF"/>
      </a:lt1>
      <a:dk2>
        <a:srgbClr val="2D2926"/>
      </a:dk2>
      <a:lt2>
        <a:srgbClr val="B7312C"/>
      </a:lt2>
      <a:accent1>
        <a:srgbClr val="EF2020"/>
      </a:accent1>
      <a:accent2>
        <a:srgbClr val="7030A0"/>
      </a:accent2>
      <a:accent3>
        <a:srgbClr val="0872A3"/>
      </a:accent3>
      <a:accent4>
        <a:srgbClr val="24B502"/>
      </a:accent4>
      <a:accent5>
        <a:srgbClr val="F9BE09"/>
      </a:accent5>
      <a:accent6>
        <a:srgbClr val="44546A"/>
      </a:accent6>
      <a:hlink>
        <a:srgbClr val="0563C1"/>
      </a:hlink>
      <a:folHlink>
        <a:srgbClr val="954F72"/>
      </a:folHlink>
    </a:clrScheme>
    <a:fontScheme name="Police Adlere Avenir Medium">
      <a:majorFont>
        <a:latin typeface="Avenir Medium"/>
        <a:ea typeface=""/>
        <a:cs typeface=""/>
      </a:majorFont>
      <a:minorFont>
        <a:latin typeface="Avenir Medium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èle Powerpoint Adlere v4.0" id="{8EDB5201-61B4-4AE9-BCD8-DCCCDF5206DD}" vid="{BB5C1F50-D944-4002-8AC8-7DF3D2E02BE9}"/>
    </a:ext>
  </a:extLst>
</a:theme>
</file>

<file path=ppt/theme/theme2.xml><?xml version="1.0" encoding="utf-8"?>
<a:theme xmlns:a="http://schemas.openxmlformats.org/drawingml/2006/main" name="CV">
  <a:themeElements>
    <a:clrScheme name="Personnalisé 1">
      <a:dk1>
        <a:srgbClr val="000000"/>
      </a:dk1>
      <a:lt1>
        <a:sysClr val="window" lastClr="FFFFFF"/>
      </a:lt1>
      <a:dk2>
        <a:srgbClr val="2D2926"/>
      </a:dk2>
      <a:lt2>
        <a:srgbClr val="B7312C"/>
      </a:lt2>
      <a:accent1>
        <a:srgbClr val="EF2020"/>
      </a:accent1>
      <a:accent2>
        <a:srgbClr val="7030A0"/>
      </a:accent2>
      <a:accent3>
        <a:srgbClr val="0872A3"/>
      </a:accent3>
      <a:accent4>
        <a:srgbClr val="24B502"/>
      </a:accent4>
      <a:accent5>
        <a:srgbClr val="F9BE09"/>
      </a:accent5>
      <a:accent6>
        <a:srgbClr val="44546A"/>
      </a:accent6>
      <a:hlink>
        <a:srgbClr val="0563C1"/>
      </a:hlink>
      <a:folHlink>
        <a:srgbClr val="954F72"/>
      </a:folHlink>
    </a:clrScheme>
    <a:fontScheme name="Police Adlere Avenir Medium">
      <a:majorFont>
        <a:latin typeface="Avenir Medium"/>
        <a:ea typeface=""/>
        <a:cs typeface=""/>
      </a:majorFont>
      <a:minorFont>
        <a:latin typeface="Avenir Medium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èle Powerpoint Adlere v4.0" id="{8EDB5201-61B4-4AE9-BCD8-DCCCDF5206DD}" vid="{4CFE3601-15A6-4038-9C65-14826D2C67A0}"/>
    </a:ext>
  </a:extLst>
</a:theme>
</file>

<file path=ppt/theme/theme3.xml><?xml version="1.0" encoding="utf-8"?>
<a:theme xmlns:a="http://schemas.openxmlformats.org/drawingml/2006/main" name="Les blocs unitaires">
  <a:themeElements>
    <a:clrScheme name="Personnalisé 1">
      <a:dk1>
        <a:srgbClr val="000000"/>
      </a:dk1>
      <a:lt1>
        <a:sysClr val="window" lastClr="FFFFFF"/>
      </a:lt1>
      <a:dk2>
        <a:srgbClr val="2D2926"/>
      </a:dk2>
      <a:lt2>
        <a:srgbClr val="B7312C"/>
      </a:lt2>
      <a:accent1>
        <a:srgbClr val="EF2020"/>
      </a:accent1>
      <a:accent2>
        <a:srgbClr val="7030A0"/>
      </a:accent2>
      <a:accent3>
        <a:srgbClr val="0872A3"/>
      </a:accent3>
      <a:accent4>
        <a:srgbClr val="24B502"/>
      </a:accent4>
      <a:accent5>
        <a:srgbClr val="F9BE09"/>
      </a:accent5>
      <a:accent6>
        <a:srgbClr val="44546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èle Powerpoint Adlere v4.0" id="{8EDB5201-61B4-4AE9-BCD8-DCCCDF5206DD}" vid="{B34C2835-AD62-4CDB-ACB6-10AE47287C45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Modèle PowerPoint Adlere v4.0</Template>
  <TotalTime>15940</TotalTime>
  <Words>4142</Words>
  <Application>Microsoft Office PowerPoint</Application>
  <PresentationFormat>Personnalisé</PresentationFormat>
  <Paragraphs>727</Paragraphs>
  <Slides>95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20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95</vt:i4>
      </vt:variant>
    </vt:vector>
  </HeadingPairs>
  <TitlesOfParts>
    <vt:vector size="118" baseType="lpstr">
      <vt:lpstr>Microsoft JhengHei</vt:lpstr>
      <vt:lpstr>MS Gothic</vt:lpstr>
      <vt:lpstr>MS PGothic</vt:lpstr>
      <vt:lpstr>SimSun</vt:lpstr>
      <vt:lpstr>-apple-system</vt:lpstr>
      <vt:lpstr>Arial</vt:lpstr>
      <vt:lpstr>Arial MT</vt:lpstr>
      <vt:lpstr>Avenir Black</vt:lpstr>
      <vt:lpstr>Avenir Heavy</vt:lpstr>
      <vt:lpstr>Avenir Medium</vt:lpstr>
      <vt:lpstr>Avenir Next Demi Bold</vt:lpstr>
      <vt:lpstr>Calibri</vt:lpstr>
      <vt:lpstr>Century Gothic</vt:lpstr>
      <vt:lpstr>Courier New</vt:lpstr>
      <vt:lpstr>Leelawadee UI Semilight</vt:lpstr>
      <vt:lpstr>Tahoma</vt:lpstr>
      <vt:lpstr>Times New Roman</vt:lpstr>
      <vt:lpstr>Trebuchet MS</vt:lpstr>
      <vt:lpstr>Verdana</vt:lpstr>
      <vt:lpstr>Wingdings</vt:lpstr>
      <vt:lpstr>Présentation Adlere</vt:lpstr>
      <vt:lpstr>CV</vt:lpstr>
      <vt:lpstr>Les blocs unitaires</vt:lpstr>
      <vt:lpstr>Présentation PowerPoint</vt:lpstr>
      <vt:lpstr>Présentation PowerPoint</vt:lpstr>
      <vt:lpstr>Présentation PowerPoint</vt:lpstr>
      <vt:lpstr>Pourquoi Terraform ?</vt:lpstr>
      <vt:lpstr>Pourquoi Terraform ?</vt:lpstr>
      <vt:lpstr>Pourquoi Terraform ?</vt:lpstr>
      <vt:lpstr>Pourquoi Terraform ?</vt:lpstr>
      <vt:lpstr>Pourquoi Terraform ?</vt:lpstr>
      <vt:lpstr>Pourquoi Terraform ?</vt:lpstr>
      <vt:lpstr>Pourquoi Terraform ?</vt:lpstr>
      <vt:lpstr>Terraform et le DevOps</vt:lpstr>
      <vt:lpstr>Terraform et le DevOps</vt:lpstr>
      <vt:lpstr>Terraform et le DevOps</vt:lpstr>
      <vt:lpstr>Terraform et le DevOps</vt:lpstr>
      <vt:lpstr>Terraform et le DevOps</vt:lpstr>
      <vt:lpstr>Comment fonctionne Terraform ?</vt:lpstr>
      <vt:lpstr>Comment fonctionne Terraform ?</vt:lpstr>
      <vt:lpstr>Comment fonctionne Terraform ?</vt:lpstr>
      <vt:lpstr>Comment fonctionne Terraform ?</vt:lpstr>
      <vt:lpstr>Présentation PowerPoint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Les premiers pas</vt:lpstr>
      <vt:lpstr>Présentation PowerPoint</vt:lpstr>
      <vt:lpstr>Présentation PowerPoint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Hashicorp Configuration Language (HCL)</vt:lpstr>
      <vt:lpstr>Passage à l’ échelle</vt:lpstr>
      <vt:lpstr>Présentation PowerPoint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Passage à l’échelle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Dominique DEBONGNIE</dc:creator>
  <cp:lastModifiedBy>Baptiste LE GALL</cp:lastModifiedBy>
  <cp:revision>284</cp:revision>
  <dcterms:created xsi:type="dcterms:W3CDTF">2018-01-10T16:29:44Z</dcterms:created>
  <dcterms:modified xsi:type="dcterms:W3CDTF">2023-09-25T09:47:39Z</dcterms:modified>
</cp:coreProperties>
</file>